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433" r:id="rId3"/>
    <p:sldId id="458" r:id="rId4"/>
    <p:sldId id="467" r:id="rId5"/>
    <p:sldId id="468" r:id="rId6"/>
    <p:sldId id="471" r:id="rId7"/>
    <p:sldId id="469" r:id="rId8"/>
    <p:sldId id="473" r:id="rId9"/>
    <p:sldId id="474" r:id="rId10"/>
    <p:sldId id="475" r:id="rId11"/>
    <p:sldId id="477" r:id="rId12"/>
    <p:sldId id="478" r:id="rId13"/>
    <p:sldId id="479" r:id="rId14"/>
    <p:sldId id="460" r:id="rId15"/>
    <p:sldId id="461" r:id="rId16"/>
    <p:sldId id="462" r:id="rId17"/>
    <p:sldId id="463" r:id="rId18"/>
    <p:sldId id="470" r:id="rId19"/>
    <p:sldId id="434" r:id="rId20"/>
    <p:sldId id="410" r:id="rId21"/>
    <p:sldId id="432" r:id="rId22"/>
    <p:sldId id="437" r:id="rId23"/>
    <p:sldId id="409" r:id="rId24"/>
    <p:sldId id="435" r:id="rId25"/>
    <p:sldId id="436" r:id="rId26"/>
  </p:sldIdLst>
  <p:sldSz cx="12192000" cy="6858000"/>
  <p:notesSz cx="9940925" cy="680878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5" autoAdjust="0"/>
    <p:restoredTop sz="98016" autoAdjust="0"/>
  </p:normalViewPr>
  <p:slideViewPr>
    <p:cSldViewPr snapToGrid="0">
      <p:cViewPr>
        <p:scale>
          <a:sx n="100" d="100"/>
          <a:sy n="100" d="100"/>
        </p:scale>
        <p:origin x="127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rPr>
            <a:t>Полномочия Министерства труда и социальной защиты Российской Федерации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B7BDD7EB-98FE-400D-A481-91C3AC9ECFE2}" type="presOf" srcId="{97474A88-505C-4FC7-A27D-361D4BAD227D}" destId="{634B0217-E54C-4538-A2D8-588BECBB985C}" srcOrd="0" destOrd="0" presId="urn:microsoft.com/office/officeart/2005/8/layout/hList9"/>
    <dgm:cxn modelId="{EB240CD6-E81F-4742-ADC8-874708B38F32}" type="presOf" srcId="{9F6D3C40-D24C-4ADC-8B23-E583EC76BCB6}" destId="{4E061493-1D91-481D-B16A-EE6F045D9349}" srcOrd="1" destOrd="0" presId="urn:microsoft.com/office/officeart/2005/8/layout/hList9"/>
    <dgm:cxn modelId="{D5D665BD-F332-45A8-AA8F-0A94EF2D2A53}" type="presOf" srcId="{9F6D3C40-D24C-4ADC-8B23-E583EC76BCB6}" destId="{98B1639A-CBCB-4326-9E3F-69C6ED3DE59D}" srcOrd="0" destOrd="0" presId="urn:microsoft.com/office/officeart/2005/8/layout/hList9"/>
    <dgm:cxn modelId="{33970492-3402-4F6D-BB0C-246C0925E6E6}" type="presOf" srcId="{86193D3E-1C2D-4E9F-95F1-65FF15048E69}" destId="{D81DA2E6-04B3-41B1-A3E7-985085AAF14F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2E663EC8-1A15-41EB-93D1-D35617646DB4}" type="presParOf" srcId="{D81DA2E6-04B3-41B1-A3E7-985085AAF14F}" destId="{E4E679D8-2BB8-4049-A2FF-A99EF927CC4C}" srcOrd="0" destOrd="0" presId="urn:microsoft.com/office/officeart/2005/8/layout/hList9"/>
    <dgm:cxn modelId="{C88FA7EA-514C-4C6F-A403-7255E465A335}" type="presParOf" srcId="{D81DA2E6-04B3-41B1-A3E7-985085AAF14F}" destId="{FDDE2FD1-F3F7-43D5-9FC0-270B88C01190}" srcOrd="1" destOrd="0" presId="urn:microsoft.com/office/officeart/2005/8/layout/hList9"/>
    <dgm:cxn modelId="{C421E4CC-6F1D-4D6D-8E81-889711ED2D4C}" type="presParOf" srcId="{FDDE2FD1-F3F7-43D5-9FC0-270B88C01190}" destId="{1F360C77-DF3D-42B2-A03B-BA72CB249C7A}" srcOrd="0" destOrd="0" presId="urn:microsoft.com/office/officeart/2005/8/layout/hList9"/>
    <dgm:cxn modelId="{201A3DF2-D403-49C8-BBD2-B878460E1B4C}" type="presParOf" srcId="{FDDE2FD1-F3F7-43D5-9FC0-270B88C01190}" destId="{A7C4C475-B291-46F0-BCB2-6411ACC78035}" srcOrd="1" destOrd="0" presId="urn:microsoft.com/office/officeart/2005/8/layout/hList9"/>
    <dgm:cxn modelId="{C4F5ECE4-0C22-4AD3-BC06-1F1B56A30AC2}" type="presParOf" srcId="{A7C4C475-B291-46F0-BCB2-6411ACC78035}" destId="{98B1639A-CBCB-4326-9E3F-69C6ED3DE59D}" srcOrd="0" destOrd="0" presId="urn:microsoft.com/office/officeart/2005/8/layout/hList9"/>
    <dgm:cxn modelId="{9722A116-0536-440C-9EC1-1A8F30D04B6F}" type="presParOf" srcId="{A7C4C475-B291-46F0-BCB2-6411ACC78035}" destId="{4E061493-1D91-481D-B16A-EE6F045D9349}" srcOrd="1" destOrd="0" presId="urn:microsoft.com/office/officeart/2005/8/layout/hList9"/>
    <dgm:cxn modelId="{7A61E28D-72ED-415A-9999-A967AAF9AB53}" type="presParOf" srcId="{D81DA2E6-04B3-41B1-A3E7-985085AAF14F}" destId="{CE8093AE-4265-4415-B2AD-20E97935D4A7}" srcOrd="2" destOrd="0" presId="urn:microsoft.com/office/officeart/2005/8/layout/hList9"/>
    <dgm:cxn modelId="{17E6F469-C936-4359-8F88-424136307153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Механизмы противодействия коррупции представляет собой 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8BDA2FFB-710A-45DE-A99F-4C3D9868459B}" type="presOf" srcId="{9F6D3C40-D24C-4ADC-8B23-E583EC76BCB6}" destId="{98B1639A-CBCB-4326-9E3F-69C6ED3DE59D}" srcOrd="0" destOrd="0" presId="urn:microsoft.com/office/officeart/2005/8/layout/hList9"/>
    <dgm:cxn modelId="{A9511792-6FA2-4677-AC2D-74E250E4A895}" type="presOf" srcId="{9F6D3C40-D24C-4ADC-8B23-E583EC76BCB6}" destId="{4E061493-1D91-481D-B16A-EE6F045D9349}" srcOrd="1" destOrd="0" presId="urn:microsoft.com/office/officeart/2005/8/layout/hList9"/>
    <dgm:cxn modelId="{E86B041C-819C-41D3-A5D1-4E9E49BE1623}" type="presOf" srcId="{97474A88-505C-4FC7-A27D-361D4BAD227D}" destId="{634B0217-E54C-4538-A2D8-588BECBB985C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92D6B3BA-7618-4C60-BB99-1423EF8BD820}" type="presOf" srcId="{86193D3E-1C2D-4E9F-95F1-65FF15048E69}" destId="{D81DA2E6-04B3-41B1-A3E7-985085AAF14F}" srcOrd="0" destOrd="0" presId="urn:microsoft.com/office/officeart/2005/8/layout/hList9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9492B537-7A7A-4DB2-8B27-70C5E90299A7}" type="presParOf" srcId="{D81DA2E6-04B3-41B1-A3E7-985085AAF14F}" destId="{E4E679D8-2BB8-4049-A2FF-A99EF927CC4C}" srcOrd="0" destOrd="0" presId="urn:microsoft.com/office/officeart/2005/8/layout/hList9"/>
    <dgm:cxn modelId="{FCA0C1C8-FFC6-4BE1-9914-98B17704BCF5}" type="presParOf" srcId="{D81DA2E6-04B3-41B1-A3E7-985085AAF14F}" destId="{FDDE2FD1-F3F7-43D5-9FC0-270B88C01190}" srcOrd="1" destOrd="0" presId="urn:microsoft.com/office/officeart/2005/8/layout/hList9"/>
    <dgm:cxn modelId="{171C1877-156B-48FA-BD2F-2E49B5EB344E}" type="presParOf" srcId="{FDDE2FD1-F3F7-43D5-9FC0-270B88C01190}" destId="{1F360C77-DF3D-42B2-A03B-BA72CB249C7A}" srcOrd="0" destOrd="0" presId="urn:microsoft.com/office/officeart/2005/8/layout/hList9"/>
    <dgm:cxn modelId="{828992A6-6CF2-47C3-AE04-18717A220893}" type="presParOf" srcId="{FDDE2FD1-F3F7-43D5-9FC0-270B88C01190}" destId="{A7C4C475-B291-46F0-BCB2-6411ACC78035}" srcOrd="1" destOrd="0" presId="urn:microsoft.com/office/officeart/2005/8/layout/hList9"/>
    <dgm:cxn modelId="{AFE46521-EE86-493C-9164-4B137FA4C712}" type="presParOf" srcId="{A7C4C475-B291-46F0-BCB2-6411ACC78035}" destId="{98B1639A-CBCB-4326-9E3F-69C6ED3DE59D}" srcOrd="0" destOrd="0" presId="urn:microsoft.com/office/officeart/2005/8/layout/hList9"/>
    <dgm:cxn modelId="{7A9931E7-4AFA-4DC2-A616-C723C6E5E751}" type="presParOf" srcId="{A7C4C475-B291-46F0-BCB2-6411ACC78035}" destId="{4E061493-1D91-481D-B16A-EE6F045D9349}" srcOrd="1" destOrd="0" presId="urn:microsoft.com/office/officeart/2005/8/layout/hList9"/>
    <dgm:cxn modelId="{37A2DA8C-A2B9-449A-B735-7260AD78A92B}" type="presParOf" srcId="{D81DA2E6-04B3-41B1-A3E7-985085AAF14F}" destId="{CE8093AE-4265-4415-B2AD-20E97935D4A7}" srcOrd="2" destOrd="0" presId="urn:microsoft.com/office/officeart/2005/8/layout/hList9"/>
    <dgm:cxn modelId="{54F1FB7B-6EAA-4275-893A-BFC7C7BDCF4B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0E0BBC-AF1B-4E22-985C-2714CA15BCB1}" type="doc">
      <dgm:prSet loTypeId="urn:microsoft.com/office/officeart/2005/8/layout/cycle7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182217DC-34DC-43A7-A62A-C28D6028DD6A}">
      <dgm:prSet phldrT="[Текст]"/>
      <dgm:spPr/>
      <dgm:t>
        <a:bodyPr/>
        <a:lstStyle/>
        <a:p>
          <a:r>
            <a:rPr lang="ru-RU" b="1" dirty="0" smtClean="0">
              <a:latin typeface="+mn-lt"/>
              <a:cs typeface="Arial" panose="020B0604020202020204" pitchFamily="34" charset="0"/>
            </a:rPr>
            <a:t>Личная заинтересованность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44EB8B5D-B927-49C4-888D-737A3CD38A45}" type="parTrans" cxnId="{97E9A362-5D99-440E-A0C7-4125345F8C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3ABE4F-F497-43FF-8E63-3103152572A9}" type="sibTrans" cxnId="{97E9A362-5D99-440E-A0C7-4125345F8C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0C154A-CEA7-4A76-8D34-3862BC729A49}">
      <dgm:prSet phldrT="[Текст]"/>
      <dgm:spPr/>
      <dgm:t>
        <a:bodyPr/>
        <a:lstStyle/>
        <a:p>
          <a:r>
            <a:rPr lang="ru-RU" b="1" dirty="0" smtClean="0">
              <a:latin typeface="+mn-lt"/>
              <a:cs typeface="Arial" panose="020B0604020202020204" pitchFamily="34" charset="0"/>
            </a:rPr>
            <a:t>Взаимосвязь</a:t>
          </a:r>
          <a:endParaRPr lang="ru-RU" b="1" dirty="0">
            <a:latin typeface="+mn-lt"/>
            <a:cs typeface="Arial" panose="020B0604020202020204" pitchFamily="34" charset="0"/>
          </a:endParaRPr>
        </a:p>
      </dgm:t>
    </dgm:pt>
    <dgm:pt modelId="{06D900A5-F1BC-41D3-8228-FD165EADDE5C}" type="parTrans" cxnId="{45CEAFB7-8AB3-442B-8263-14B19634F7B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6E5016-61CC-460A-A9CD-4CB725AAD298}" type="sibTrans" cxnId="{45CEAFB7-8AB3-442B-8263-14B19634F7B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B116C6-0A5F-44FD-B1BA-06A8EAFAD074}">
      <dgm:prSet phldrT="[Текст]"/>
      <dgm:spPr/>
      <dgm:t>
        <a:bodyPr/>
        <a:lstStyle/>
        <a:p>
          <a:r>
            <a:rPr lang="ru-RU" b="1" dirty="0" smtClean="0">
              <a:latin typeface="+mn-lt"/>
              <a:cs typeface="Arial" panose="020B0604020202020204" pitchFamily="34" charset="0"/>
            </a:rPr>
            <a:t>Полномочия для реализации</a:t>
          </a:r>
          <a:endParaRPr lang="ru-RU" dirty="0">
            <a:latin typeface="+mn-lt"/>
            <a:cs typeface="Arial" panose="020B0604020202020204" pitchFamily="34" charset="0"/>
          </a:endParaRPr>
        </a:p>
      </dgm:t>
    </dgm:pt>
    <dgm:pt modelId="{3CAC893A-ABC2-4436-A773-0B44D63B45B9}" type="parTrans" cxnId="{0322EB91-A324-428A-B97F-B17AD5684A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016BFD-A593-4BBB-8132-35D68D58C5A6}" type="sibTrans" cxnId="{0322EB91-A324-428A-B97F-B17AD5684A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61D6FF-D181-4701-804B-AA9A8366C448}" type="pres">
      <dgm:prSet presAssocID="{960E0BBC-AF1B-4E22-985C-2714CA15B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14A36D-6BE7-4562-8FEB-61B3C0EABD5A}" type="pres">
      <dgm:prSet presAssocID="{182217DC-34DC-43A7-A62A-C28D6028DD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F9E10-C1CD-4ABE-80CE-2928E549EA3E}" type="pres">
      <dgm:prSet presAssocID="{C03ABE4F-F497-43FF-8E63-3103152572A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26BECBD-CA1B-4572-A9BC-EF8486BFB92D}" type="pres">
      <dgm:prSet presAssocID="{C03ABE4F-F497-43FF-8E63-3103152572A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6BD618D-71EC-460F-B79C-2406A3CDE749}" type="pres">
      <dgm:prSet presAssocID="{580C154A-CEA7-4A76-8D34-3862BC729A49}" presName="node" presStyleLbl="node1" presStyleIdx="1" presStyleCnt="3" custRadScaleRad="100665" custRadScaleInc="-5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85D46-F8E8-413A-8BC2-49DEBCF6E804}" type="pres">
      <dgm:prSet presAssocID="{2D6E5016-61CC-460A-A9CD-4CB725AAD298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CFEBA6F-B749-492A-9426-4CDB1C01C397}" type="pres">
      <dgm:prSet presAssocID="{2D6E5016-61CC-460A-A9CD-4CB725AAD298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975623D-AA1E-4570-B4ED-520A6B33406C}" type="pres">
      <dgm:prSet presAssocID="{04B116C6-0A5F-44FD-B1BA-06A8EAFAD074}" presName="node" presStyleLbl="node1" presStyleIdx="2" presStyleCnt="3" custRadScaleRad="94775" custRadScaleInc="2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19C1A-BFC7-46F3-8D09-38531168A709}" type="pres">
      <dgm:prSet presAssocID="{1E016BFD-A593-4BBB-8132-35D68D58C5A6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1074B13-1E9B-410A-9CCA-26A69A96CA70}" type="pres">
      <dgm:prSet presAssocID="{1E016BFD-A593-4BBB-8132-35D68D58C5A6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322EB91-A324-428A-B97F-B17AD5684A14}" srcId="{960E0BBC-AF1B-4E22-985C-2714CA15BCB1}" destId="{04B116C6-0A5F-44FD-B1BA-06A8EAFAD074}" srcOrd="2" destOrd="0" parTransId="{3CAC893A-ABC2-4436-A773-0B44D63B45B9}" sibTransId="{1E016BFD-A593-4BBB-8132-35D68D58C5A6}"/>
    <dgm:cxn modelId="{1DE98D3D-F29D-4B5E-8748-7D0012F40A83}" type="presOf" srcId="{2D6E5016-61CC-460A-A9CD-4CB725AAD298}" destId="{3CFEBA6F-B749-492A-9426-4CDB1C01C397}" srcOrd="1" destOrd="0" presId="urn:microsoft.com/office/officeart/2005/8/layout/cycle7"/>
    <dgm:cxn modelId="{A4DD970A-6546-44C3-A9D4-7978499B15E9}" type="presOf" srcId="{580C154A-CEA7-4A76-8D34-3862BC729A49}" destId="{E6BD618D-71EC-460F-B79C-2406A3CDE749}" srcOrd="0" destOrd="0" presId="urn:microsoft.com/office/officeart/2005/8/layout/cycle7"/>
    <dgm:cxn modelId="{97E9A362-5D99-440E-A0C7-4125345F8CC4}" srcId="{960E0BBC-AF1B-4E22-985C-2714CA15BCB1}" destId="{182217DC-34DC-43A7-A62A-C28D6028DD6A}" srcOrd="0" destOrd="0" parTransId="{44EB8B5D-B927-49C4-888D-737A3CD38A45}" sibTransId="{C03ABE4F-F497-43FF-8E63-3103152572A9}"/>
    <dgm:cxn modelId="{CD78A9B1-4D01-486E-9764-A57E4F34E109}" type="presOf" srcId="{960E0BBC-AF1B-4E22-985C-2714CA15BCB1}" destId="{2161D6FF-D181-4701-804B-AA9A8366C448}" srcOrd="0" destOrd="0" presId="urn:microsoft.com/office/officeart/2005/8/layout/cycle7"/>
    <dgm:cxn modelId="{96D4189E-741C-4D12-AA49-8479126FB822}" type="presOf" srcId="{04B116C6-0A5F-44FD-B1BA-06A8EAFAD074}" destId="{6975623D-AA1E-4570-B4ED-520A6B33406C}" srcOrd="0" destOrd="0" presId="urn:microsoft.com/office/officeart/2005/8/layout/cycle7"/>
    <dgm:cxn modelId="{2F0E4022-F3FA-4A87-BD17-E28DC1189C7C}" type="presOf" srcId="{1E016BFD-A593-4BBB-8132-35D68D58C5A6}" destId="{A1074B13-1E9B-410A-9CCA-26A69A96CA70}" srcOrd="1" destOrd="0" presId="urn:microsoft.com/office/officeart/2005/8/layout/cycle7"/>
    <dgm:cxn modelId="{4DC576D2-650A-4833-AE17-5534451D7602}" type="presOf" srcId="{1E016BFD-A593-4BBB-8132-35D68D58C5A6}" destId="{1FE19C1A-BFC7-46F3-8D09-38531168A709}" srcOrd="0" destOrd="0" presId="urn:microsoft.com/office/officeart/2005/8/layout/cycle7"/>
    <dgm:cxn modelId="{45CEAFB7-8AB3-442B-8263-14B19634F7B5}" srcId="{960E0BBC-AF1B-4E22-985C-2714CA15BCB1}" destId="{580C154A-CEA7-4A76-8D34-3862BC729A49}" srcOrd="1" destOrd="0" parTransId="{06D900A5-F1BC-41D3-8228-FD165EADDE5C}" sibTransId="{2D6E5016-61CC-460A-A9CD-4CB725AAD298}"/>
    <dgm:cxn modelId="{8192E6EF-4033-4A20-A23C-5409E442BD34}" type="presOf" srcId="{2D6E5016-61CC-460A-A9CD-4CB725AAD298}" destId="{52885D46-F8E8-413A-8BC2-49DEBCF6E804}" srcOrd="0" destOrd="0" presId="urn:microsoft.com/office/officeart/2005/8/layout/cycle7"/>
    <dgm:cxn modelId="{A64510A2-9562-4EB6-87A3-A29D7594D1F5}" type="presOf" srcId="{C03ABE4F-F497-43FF-8E63-3103152572A9}" destId="{A54F9E10-C1CD-4ABE-80CE-2928E549EA3E}" srcOrd="0" destOrd="0" presId="urn:microsoft.com/office/officeart/2005/8/layout/cycle7"/>
    <dgm:cxn modelId="{CECD058B-6557-4AF8-8F8A-31E6EA59D202}" type="presOf" srcId="{C03ABE4F-F497-43FF-8E63-3103152572A9}" destId="{C26BECBD-CA1B-4572-A9BC-EF8486BFB92D}" srcOrd="1" destOrd="0" presId="urn:microsoft.com/office/officeart/2005/8/layout/cycle7"/>
    <dgm:cxn modelId="{E2037FC8-E655-4C91-A035-904913ED7DE4}" type="presOf" srcId="{182217DC-34DC-43A7-A62A-C28D6028DD6A}" destId="{3A14A36D-6BE7-4562-8FEB-61B3C0EABD5A}" srcOrd="0" destOrd="0" presId="urn:microsoft.com/office/officeart/2005/8/layout/cycle7"/>
    <dgm:cxn modelId="{9E67C89C-B171-4D9B-A993-7708A6F48059}" type="presParOf" srcId="{2161D6FF-D181-4701-804B-AA9A8366C448}" destId="{3A14A36D-6BE7-4562-8FEB-61B3C0EABD5A}" srcOrd="0" destOrd="0" presId="urn:microsoft.com/office/officeart/2005/8/layout/cycle7"/>
    <dgm:cxn modelId="{B6AF0EEC-7C47-4C61-8DAE-4D32E8CAB4D1}" type="presParOf" srcId="{2161D6FF-D181-4701-804B-AA9A8366C448}" destId="{A54F9E10-C1CD-4ABE-80CE-2928E549EA3E}" srcOrd="1" destOrd="0" presId="urn:microsoft.com/office/officeart/2005/8/layout/cycle7"/>
    <dgm:cxn modelId="{BF4C001F-E49D-402B-8903-4CFC78F27592}" type="presParOf" srcId="{A54F9E10-C1CD-4ABE-80CE-2928E549EA3E}" destId="{C26BECBD-CA1B-4572-A9BC-EF8486BFB92D}" srcOrd="0" destOrd="0" presId="urn:microsoft.com/office/officeart/2005/8/layout/cycle7"/>
    <dgm:cxn modelId="{7B34F409-3AFA-4060-BF1E-77CC8DC5DF05}" type="presParOf" srcId="{2161D6FF-D181-4701-804B-AA9A8366C448}" destId="{E6BD618D-71EC-460F-B79C-2406A3CDE749}" srcOrd="2" destOrd="0" presId="urn:microsoft.com/office/officeart/2005/8/layout/cycle7"/>
    <dgm:cxn modelId="{1949EECD-6A7F-4A2C-BC6E-B6B62CBFFF82}" type="presParOf" srcId="{2161D6FF-D181-4701-804B-AA9A8366C448}" destId="{52885D46-F8E8-413A-8BC2-49DEBCF6E804}" srcOrd="3" destOrd="0" presId="urn:microsoft.com/office/officeart/2005/8/layout/cycle7"/>
    <dgm:cxn modelId="{1D774ACF-337F-4835-ABB8-ED96C6C60959}" type="presParOf" srcId="{52885D46-F8E8-413A-8BC2-49DEBCF6E804}" destId="{3CFEBA6F-B749-492A-9426-4CDB1C01C397}" srcOrd="0" destOrd="0" presId="urn:microsoft.com/office/officeart/2005/8/layout/cycle7"/>
    <dgm:cxn modelId="{44F0029F-EEA2-40FA-B2C6-7627E621082C}" type="presParOf" srcId="{2161D6FF-D181-4701-804B-AA9A8366C448}" destId="{6975623D-AA1E-4570-B4ED-520A6B33406C}" srcOrd="4" destOrd="0" presId="urn:microsoft.com/office/officeart/2005/8/layout/cycle7"/>
    <dgm:cxn modelId="{7A60288A-0484-4CE3-A46D-E728B9F3D471}" type="presParOf" srcId="{2161D6FF-D181-4701-804B-AA9A8366C448}" destId="{1FE19C1A-BFC7-46F3-8D09-38531168A709}" srcOrd="5" destOrd="0" presId="urn:microsoft.com/office/officeart/2005/8/layout/cycle7"/>
    <dgm:cxn modelId="{47A59C5E-FC4D-40AA-B813-E2AD06929710}" type="presParOf" srcId="{1FE19C1A-BFC7-46F3-8D09-38531168A709}" destId="{A1074B13-1E9B-410A-9CCA-26A69A96CA7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marL="171450" indent="0" algn="l"/>
          <a:r>
            <a:rPr lang="ru-RU" sz="1800" b="1" dirty="0" smtClean="0">
              <a:solidFill>
                <a:srgbClr val="0070C0"/>
              </a:solidFill>
              <a:latin typeface="+mn-lt"/>
              <a:cs typeface="Arial" panose="020B0604020202020204" pitchFamily="34" charset="0"/>
            </a:rPr>
            <a:t>Личная заинтересованность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26406" custScaleY="4522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3CDEEED8-0576-484D-8726-990D6385EC8B}" type="presOf" srcId="{86193D3E-1C2D-4E9F-95F1-65FF15048E69}" destId="{D81DA2E6-04B3-41B1-A3E7-985085AAF14F}" srcOrd="0" destOrd="0" presId="urn:microsoft.com/office/officeart/2005/8/layout/hList9"/>
    <dgm:cxn modelId="{8A18522B-DE1F-4015-AC25-C3781E66BA91}" type="presOf" srcId="{9F6D3C40-D24C-4ADC-8B23-E583EC76BCB6}" destId="{4E061493-1D91-481D-B16A-EE6F045D9349}" srcOrd="1" destOrd="0" presId="urn:microsoft.com/office/officeart/2005/8/layout/hList9"/>
    <dgm:cxn modelId="{75995CBE-0AE8-4FB3-B62D-4207A223F22C}" type="presOf" srcId="{9F6D3C40-D24C-4ADC-8B23-E583EC76BCB6}" destId="{98B1639A-CBCB-4326-9E3F-69C6ED3DE59D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0C495CA3-7A92-47BA-AA7D-A6FAA5394813}" type="presOf" srcId="{97474A88-505C-4FC7-A27D-361D4BAD227D}" destId="{634B0217-E54C-4538-A2D8-588BECBB985C}" srcOrd="0" destOrd="0" presId="urn:microsoft.com/office/officeart/2005/8/layout/hList9"/>
    <dgm:cxn modelId="{FD3FCE37-55CC-48E6-A05E-A5441446D8CB}" type="presParOf" srcId="{D81DA2E6-04B3-41B1-A3E7-985085AAF14F}" destId="{E4E679D8-2BB8-4049-A2FF-A99EF927CC4C}" srcOrd="0" destOrd="0" presId="urn:microsoft.com/office/officeart/2005/8/layout/hList9"/>
    <dgm:cxn modelId="{B2D46578-688A-40D6-BBF3-534A3AE3C591}" type="presParOf" srcId="{D81DA2E6-04B3-41B1-A3E7-985085AAF14F}" destId="{FDDE2FD1-F3F7-43D5-9FC0-270B88C01190}" srcOrd="1" destOrd="0" presId="urn:microsoft.com/office/officeart/2005/8/layout/hList9"/>
    <dgm:cxn modelId="{D0AE9C27-1646-4080-A8C9-87EE5236EDCE}" type="presParOf" srcId="{FDDE2FD1-F3F7-43D5-9FC0-270B88C01190}" destId="{1F360C77-DF3D-42B2-A03B-BA72CB249C7A}" srcOrd="0" destOrd="0" presId="urn:microsoft.com/office/officeart/2005/8/layout/hList9"/>
    <dgm:cxn modelId="{DF8CCBC6-D008-4035-8327-F673AAD7E5C8}" type="presParOf" srcId="{FDDE2FD1-F3F7-43D5-9FC0-270B88C01190}" destId="{A7C4C475-B291-46F0-BCB2-6411ACC78035}" srcOrd="1" destOrd="0" presId="urn:microsoft.com/office/officeart/2005/8/layout/hList9"/>
    <dgm:cxn modelId="{243D1F3C-F85B-4F5E-8D18-B9B7205DA6A9}" type="presParOf" srcId="{A7C4C475-B291-46F0-BCB2-6411ACC78035}" destId="{98B1639A-CBCB-4326-9E3F-69C6ED3DE59D}" srcOrd="0" destOrd="0" presId="urn:microsoft.com/office/officeart/2005/8/layout/hList9"/>
    <dgm:cxn modelId="{B0309B6C-D6B2-4335-BE47-6B7F62618CA6}" type="presParOf" srcId="{A7C4C475-B291-46F0-BCB2-6411ACC78035}" destId="{4E061493-1D91-481D-B16A-EE6F045D9349}" srcOrd="1" destOrd="0" presId="urn:microsoft.com/office/officeart/2005/8/layout/hList9"/>
    <dgm:cxn modelId="{29B4A355-7F81-4514-94B0-DCA7304B2977}" type="presParOf" srcId="{D81DA2E6-04B3-41B1-A3E7-985085AAF14F}" destId="{CE8093AE-4265-4415-B2AD-20E97935D4A7}" srcOrd="2" destOrd="0" presId="urn:microsoft.com/office/officeart/2005/8/layout/hList9"/>
    <dgm:cxn modelId="{2A4F191C-CF42-435E-B394-B3A7562060EA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0070C0"/>
              </a:solidFill>
              <a:latin typeface="+mn-lt"/>
              <a:cs typeface="Arial" panose="020B0604020202020204" pitchFamily="34" charset="0"/>
            </a:rPr>
            <a:t>Доходы или выгоды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162487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98ED410E-AD0B-45F4-89B6-26754F22402D}" type="presOf" srcId="{9F6D3C40-D24C-4ADC-8B23-E583EC76BCB6}" destId="{98B1639A-CBCB-4326-9E3F-69C6ED3DE59D}" srcOrd="0" destOrd="0" presId="urn:microsoft.com/office/officeart/2005/8/layout/hList9"/>
    <dgm:cxn modelId="{B795B5AE-1D37-4948-8660-4AF64767A109}" type="presOf" srcId="{9F6D3C40-D24C-4ADC-8B23-E583EC76BCB6}" destId="{4E061493-1D91-481D-B16A-EE6F045D9349}" srcOrd="1" destOrd="0" presId="urn:microsoft.com/office/officeart/2005/8/layout/hList9"/>
    <dgm:cxn modelId="{A0B309BF-4AD4-4C9E-A2D3-875968C15A21}" type="presOf" srcId="{97474A88-505C-4FC7-A27D-361D4BAD227D}" destId="{634B0217-E54C-4538-A2D8-588BECBB985C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8F5C29AC-6471-4285-94CB-50C8F78DA324}" type="presOf" srcId="{86193D3E-1C2D-4E9F-95F1-65FF15048E69}" destId="{D81DA2E6-04B3-41B1-A3E7-985085AAF14F}" srcOrd="0" destOrd="0" presId="urn:microsoft.com/office/officeart/2005/8/layout/hList9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6C29A696-4622-44C7-A6AD-BF8950131B1D}" type="presParOf" srcId="{D81DA2E6-04B3-41B1-A3E7-985085AAF14F}" destId="{E4E679D8-2BB8-4049-A2FF-A99EF927CC4C}" srcOrd="0" destOrd="0" presId="urn:microsoft.com/office/officeart/2005/8/layout/hList9"/>
    <dgm:cxn modelId="{A4FC7FBC-FDFF-4684-A196-E4C8AB8B9B79}" type="presParOf" srcId="{D81DA2E6-04B3-41B1-A3E7-985085AAF14F}" destId="{FDDE2FD1-F3F7-43D5-9FC0-270B88C01190}" srcOrd="1" destOrd="0" presId="urn:microsoft.com/office/officeart/2005/8/layout/hList9"/>
    <dgm:cxn modelId="{34879C9B-EE94-471D-A9F3-DDBF69C88798}" type="presParOf" srcId="{FDDE2FD1-F3F7-43D5-9FC0-270B88C01190}" destId="{1F360C77-DF3D-42B2-A03B-BA72CB249C7A}" srcOrd="0" destOrd="0" presId="urn:microsoft.com/office/officeart/2005/8/layout/hList9"/>
    <dgm:cxn modelId="{82E1E893-AB2E-4909-A89A-67A0F18C84B7}" type="presParOf" srcId="{FDDE2FD1-F3F7-43D5-9FC0-270B88C01190}" destId="{A7C4C475-B291-46F0-BCB2-6411ACC78035}" srcOrd="1" destOrd="0" presId="urn:microsoft.com/office/officeart/2005/8/layout/hList9"/>
    <dgm:cxn modelId="{1982BEC8-67AE-4508-B26B-50F7D908D09F}" type="presParOf" srcId="{A7C4C475-B291-46F0-BCB2-6411ACC78035}" destId="{98B1639A-CBCB-4326-9E3F-69C6ED3DE59D}" srcOrd="0" destOrd="0" presId="urn:microsoft.com/office/officeart/2005/8/layout/hList9"/>
    <dgm:cxn modelId="{97660A0E-8B74-4BEE-A97D-E2ECE1E78FCB}" type="presParOf" srcId="{A7C4C475-B291-46F0-BCB2-6411ACC78035}" destId="{4E061493-1D91-481D-B16A-EE6F045D9349}" srcOrd="1" destOrd="0" presId="urn:microsoft.com/office/officeart/2005/8/layout/hList9"/>
    <dgm:cxn modelId="{6DBBD064-A3AE-4034-8257-9AF217832EFE}" type="presParOf" srcId="{D81DA2E6-04B3-41B1-A3E7-985085AAF14F}" destId="{CE8093AE-4265-4415-B2AD-20E97935D4A7}" srcOrd="2" destOrd="0" presId="urn:microsoft.com/office/officeart/2005/8/layout/hList9"/>
    <dgm:cxn modelId="{7A8B95A7-B365-4FE2-8620-E514D3962774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rPr>
            <a:t>Наличие полномочий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189002" custScaleY="34057" custLinFactNeighborX="-41390" custLinFactNeighborY="-41469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8C41F963-F7C1-41BB-98AF-FE8AE503ACA5}" type="presOf" srcId="{9F6D3C40-D24C-4ADC-8B23-E583EC76BCB6}" destId="{4E061493-1D91-481D-B16A-EE6F045D9349}" srcOrd="1" destOrd="0" presId="urn:microsoft.com/office/officeart/2005/8/layout/hList9"/>
    <dgm:cxn modelId="{186015DC-283F-4892-87DE-450D8AD87984}" type="presOf" srcId="{86193D3E-1C2D-4E9F-95F1-65FF15048E69}" destId="{D81DA2E6-04B3-41B1-A3E7-985085AAF14F}" srcOrd="0" destOrd="0" presId="urn:microsoft.com/office/officeart/2005/8/layout/hList9"/>
    <dgm:cxn modelId="{6690A478-665F-421A-8D3E-8C31169D9BF9}" type="presOf" srcId="{9F6D3C40-D24C-4ADC-8B23-E583EC76BCB6}" destId="{98B1639A-CBCB-4326-9E3F-69C6ED3DE59D}" srcOrd="0" destOrd="0" presId="urn:microsoft.com/office/officeart/2005/8/layout/hList9"/>
    <dgm:cxn modelId="{F9E07FDC-616D-41F2-BE7E-7B6498A16E36}" type="presOf" srcId="{97474A88-505C-4FC7-A27D-361D4BAD227D}" destId="{634B0217-E54C-4538-A2D8-588BECBB985C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5F33E379-FD62-4E1D-8AD8-739287959F46}" type="presParOf" srcId="{D81DA2E6-04B3-41B1-A3E7-985085AAF14F}" destId="{E4E679D8-2BB8-4049-A2FF-A99EF927CC4C}" srcOrd="0" destOrd="0" presId="urn:microsoft.com/office/officeart/2005/8/layout/hList9"/>
    <dgm:cxn modelId="{6F33C5CA-ADEF-42C3-89D5-14BB50C7C653}" type="presParOf" srcId="{D81DA2E6-04B3-41B1-A3E7-985085AAF14F}" destId="{FDDE2FD1-F3F7-43D5-9FC0-270B88C01190}" srcOrd="1" destOrd="0" presId="urn:microsoft.com/office/officeart/2005/8/layout/hList9"/>
    <dgm:cxn modelId="{9E4F682D-F4A9-4BB0-932A-A452946DC851}" type="presParOf" srcId="{FDDE2FD1-F3F7-43D5-9FC0-270B88C01190}" destId="{1F360C77-DF3D-42B2-A03B-BA72CB249C7A}" srcOrd="0" destOrd="0" presId="urn:microsoft.com/office/officeart/2005/8/layout/hList9"/>
    <dgm:cxn modelId="{9664BEC0-F328-44F5-9981-458581BB1F55}" type="presParOf" srcId="{FDDE2FD1-F3F7-43D5-9FC0-270B88C01190}" destId="{A7C4C475-B291-46F0-BCB2-6411ACC78035}" srcOrd="1" destOrd="0" presId="urn:microsoft.com/office/officeart/2005/8/layout/hList9"/>
    <dgm:cxn modelId="{764EFFDD-4CBB-4764-B834-A0CEE57B5633}" type="presParOf" srcId="{A7C4C475-B291-46F0-BCB2-6411ACC78035}" destId="{98B1639A-CBCB-4326-9E3F-69C6ED3DE59D}" srcOrd="0" destOrd="0" presId="urn:microsoft.com/office/officeart/2005/8/layout/hList9"/>
    <dgm:cxn modelId="{491B72F9-7478-4892-B772-17E4136AB456}" type="presParOf" srcId="{A7C4C475-B291-46F0-BCB2-6411ACC78035}" destId="{4E061493-1D91-481D-B16A-EE6F045D9349}" srcOrd="1" destOrd="0" presId="urn:microsoft.com/office/officeart/2005/8/layout/hList9"/>
    <dgm:cxn modelId="{828F94B1-E9A2-4A7E-A572-A405C078B5FD}" type="presParOf" srcId="{D81DA2E6-04B3-41B1-A3E7-985085AAF14F}" destId="{CE8093AE-4265-4415-B2AD-20E97935D4A7}" srcOrd="2" destOrd="0" presId="urn:microsoft.com/office/officeart/2005/8/layout/hList9"/>
    <dgm:cxn modelId="{63A56B7D-14C9-4ACE-BF3F-06B475AD0D5C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rPr>
            <a:t>Основные принципы противодействия коррупции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48FAB69A-E644-4078-97FF-7B559E174CC5}" type="presOf" srcId="{9F6D3C40-D24C-4ADC-8B23-E583EC76BCB6}" destId="{98B1639A-CBCB-4326-9E3F-69C6ED3DE59D}" srcOrd="0" destOrd="0" presId="urn:microsoft.com/office/officeart/2005/8/layout/hList9"/>
    <dgm:cxn modelId="{C0762564-06DD-44E9-A25F-0C18FE3E92E1}" type="presOf" srcId="{97474A88-505C-4FC7-A27D-361D4BAD227D}" destId="{634B0217-E54C-4538-A2D8-588BECBB985C}" srcOrd="0" destOrd="0" presId="urn:microsoft.com/office/officeart/2005/8/layout/hList9"/>
    <dgm:cxn modelId="{A6C5EABC-1EE5-4374-88AB-73DA56A4056D}" type="presOf" srcId="{9F6D3C40-D24C-4ADC-8B23-E583EC76BCB6}" destId="{4E061493-1D91-481D-B16A-EE6F045D9349}" srcOrd="1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D4F7887B-2CE2-4B4A-ABB4-2F5B7422973F}" type="presOf" srcId="{86193D3E-1C2D-4E9F-95F1-65FF15048E69}" destId="{D81DA2E6-04B3-41B1-A3E7-985085AAF14F}" srcOrd="0" destOrd="0" presId="urn:microsoft.com/office/officeart/2005/8/layout/hList9"/>
    <dgm:cxn modelId="{00EA53DF-FC1F-4965-A76A-2C815BAFC3D1}" type="presParOf" srcId="{D81DA2E6-04B3-41B1-A3E7-985085AAF14F}" destId="{E4E679D8-2BB8-4049-A2FF-A99EF927CC4C}" srcOrd="0" destOrd="0" presId="urn:microsoft.com/office/officeart/2005/8/layout/hList9"/>
    <dgm:cxn modelId="{31835F34-AA1A-4423-9D3E-5C131826B6B4}" type="presParOf" srcId="{D81DA2E6-04B3-41B1-A3E7-985085AAF14F}" destId="{FDDE2FD1-F3F7-43D5-9FC0-270B88C01190}" srcOrd="1" destOrd="0" presId="urn:microsoft.com/office/officeart/2005/8/layout/hList9"/>
    <dgm:cxn modelId="{365F7770-57BE-4915-B239-0E7EC9DC9493}" type="presParOf" srcId="{FDDE2FD1-F3F7-43D5-9FC0-270B88C01190}" destId="{1F360C77-DF3D-42B2-A03B-BA72CB249C7A}" srcOrd="0" destOrd="0" presId="urn:microsoft.com/office/officeart/2005/8/layout/hList9"/>
    <dgm:cxn modelId="{58A57A70-5BAA-4131-B663-C7BF35313269}" type="presParOf" srcId="{FDDE2FD1-F3F7-43D5-9FC0-270B88C01190}" destId="{A7C4C475-B291-46F0-BCB2-6411ACC78035}" srcOrd="1" destOrd="0" presId="urn:microsoft.com/office/officeart/2005/8/layout/hList9"/>
    <dgm:cxn modelId="{BA22F47C-67F7-45E4-9408-2BF49D244F3B}" type="presParOf" srcId="{A7C4C475-B291-46F0-BCB2-6411ACC78035}" destId="{98B1639A-CBCB-4326-9E3F-69C6ED3DE59D}" srcOrd="0" destOrd="0" presId="urn:microsoft.com/office/officeart/2005/8/layout/hList9"/>
    <dgm:cxn modelId="{C3E574F5-1BF1-410A-A3AD-6BAA00E1E5BB}" type="presParOf" srcId="{A7C4C475-B291-46F0-BCB2-6411ACC78035}" destId="{4E061493-1D91-481D-B16A-EE6F045D9349}" srcOrd="1" destOrd="0" presId="urn:microsoft.com/office/officeart/2005/8/layout/hList9"/>
    <dgm:cxn modelId="{482DF235-166C-4B59-8DE2-6EE9DD38ABAA}" type="presParOf" srcId="{D81DA2E6-04B3-41B1-A3E7-985085AAF14F}" destId="{CE8093AE-4265-4415-B2AD-20E97935D4A7}" srcOrd="2" destOrd="0" presId="urn:microsoft.com/office/officeart/2005/8/layout/hList9"/>
    <dgm:cxn modelId="{4EB496B5-4634-4C33-AC81-D176AF5D6C07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Меры по предупреждению коррупции, принимаемые в организации, могут включать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EBABA3A9-CE9E-4D5E-8729-CAFBF224F15C}" type="presOf" srcId="{97474A88-505C-4FC7-A27D-361D4BAD227D}" destId="{634B0217-E54C-4538-A2D8-588BECBB985C}" srcOrd="0" destOrd="0" presId="urn:microsoft.com/office/officeart/2005/8/layout/hList9"/>
    <dgm:cxn modelId="{D1261D0E-98A6-4D1D-BE3E-1542148F1755}" type="presOf" srcId="{86193D3E-1C2D-4E9F-95F1-65FF15048E69}" destId="{D81DA2E6-04B3-41B1-A3E7-985085AAF14F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1DA6DEEA-AF78-4F1A-AF37-F5BC5778C262}" type="presOf" srcId="{9F6D3C40-D24C-4ADC-8B23-E583EC76BCB6}" destId="{4E061493-1D91-481D-B16A-EE6F045D9349}" srcOrd="1" destOrd="0" presId="urn:microsoft.com/office/officeart/2005/8/layout/hList9"/>
    <dgm:cxn modelId="{57F42539-1300-47FF-AEF0-B021F65425CC}" type="presOf" srcId="{9F6D3C40-D24C-4ADC-8B23-E583EC76BCB6}" destId="{98B1639A-CBCB-4326-9E3F-69C6ED3DE59D}" srcOrd="0" destOrd="0" presId="urn:microsoft.com/office/officeart/2005/8/layout/hList9"/>
    <dgm:cxn modelId="{A4885CA3-6E1C-4814-817A-38F3AC77CA4E}" type="presParOf" srcId="{D81DA2E6-04B3-41B1-A3E7-985085AAF14F}" destId="{E4E679D8-2BB8-4049-A2FF-A99EF927CC4C}" srcOrd="0" destOrd="0" presId="urn:microsoft.com/office/officeart/2005/8/layout/hList9"/>
    <dgm:cxn modelId="{9D51C58A-F1FD-4654-B9FA-F52145820B10}" type="presParOf" srcId="{D81DA2E6-04B3-41B1-A3E7-985085AAF14F}" destId="{FDDE2FD1-F3F7-43D5-9FC0-270B88C01190}" srcOrd="1" destOrd="0" presId="urn:microsoft.com/office/officeart/2005/8/layout/hList9"/>
    <dgm:cxn modelId="{CE8F1255-BB51-48BC-97C0-C3FEC10A521E}" type="presParOf" srcId="{FDDE2FD1-F3F7-43D5-9FC0-270B88C01190}" destId="{1F360C77-DF3D-42B2-A03B-BA72CB249C7A}" srcOrd="0" destOrd="0" presId="urn:microsoft.com/office/officeart/2005/8/layout/hList9"/>
    <dgm:cxn modelId="{924566B6-9467-4918-8E66-37B658726F11}" type="presParOf" srcId="{FDDE2FD1-F3F7-43D5-9FC0-270B88C01190}" destId="{A7C4C475-B291-46F0-BCB2-6411ACC78035}" srcOrd="1" destOrd="0" presId="urn:microsoft.com/office/officeart/2005/8/layout/hList9"/>
    <dgm:cxn modelId="{C35E49F0-CF99-4455-B0FF-4C0F85DBF4A6}" type="presParOf" srcId="{A7C4C475-B291-46F0-BCB2-6411ACC78035}" destId="{98B1639A-CBCB-4326-9E3F-69C6ED3DE59D}" srcOrd="0" destOrd="0" presId="urn:microsoft.com/office/officeart/2005/8/layout/hList9"/>
    <dgm:cxn modelId="{9AB8E4B5-83DD-43F9-98E2-853E875A5D7E}" type="presParOf" srcId="{A7C4C475-B291-46F0-BCB2-6411ACC78035}" destId="{4E061493-1D91-481D-B16A-EE6F045D9349}" srcOrd="1" destOrd="0" presId="urn:microsoft.com/office/officeart/2005/8/layout/hList9"/>
    <dgm:cxn modelId="{D74A18EA-07E0-4F68-80D0-0B2AD5BC0DF8}" type="presParOf" srcId="{D81DA2E6-04B3-41B1-A3E7-985085AAF14F}" destId="{CE8093AE-4265-4415-B2AD-20E97935D4A7}" srcOrd="2" destOrd="0" presId="urn:microsoft.com/office/officeart/2005/8/layout/hList9"/>
    <dgm:cxn modelId="{D1D6AA27-DD05-42B6-B9C1-5315B182B537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rPr>
            <a:t>Полномочия Министерства труда и социальной защиты Российской Федерации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578311" y="184607"/>
        <a:ext cx="891360" cy="891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Механизмы противодействия коррупции представляет собой </a:t>
          </a:r>
          <a:endParaRPr lang="ru-RU" sz="1800" b="1" kern="1200" dirty="0">
            <a:solidFill>
              <a:schemeClr val="accent5"/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578311" y="184607"/>
        <a:ext cx="891360" cy="891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4A36D-6BE7-4562-8FEB-61B3C0EABD5A}">
      <dsp:nvSpPr>
        <dsp:cNvPr id="0" name=""/>
        <dsp:cNvSpPr/>
      </dsp:nvSpPr>
      <dsp:spPr>
        <a:xfrm>
          <a:off x="2218908" y="1263"/>
          <a:ext cx="2334649" cy="11673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  <a:cs typeface="Arial" panose="020B0604020202020204" pitchFamily="34" charset="0"/>
            </a:rPr>
            <a:t>Личная заинтересованность</a:t>
          </a:r>
          <a:endParaRPr lang="ru-RU" sz="1800" kern="1200" dirty="0">
            <a:latin typeface="+mn-lt"/>
            <a:cs typeface="Arial" panose="020B0604020202020204" pitchFamily="34" charset="0"/>
          </a:endParaRPr>
        </a:p>
      </dsp:txBody>
      <dsp:txXfrm>
        <a:off x="2253098" y="35453"/>
        <a:ext cx="2266269" cy="1098944"/>
      </dsp:txXfrm>
    </dsp:sp>
    <dsp:sp modelId="{A54F9E10-C1CD-4ABE-80CE-2928E549EA3E}">
      <dsp:nvSpPr>
        <dsp:cNvPr id="0" name=""/>
        <dsp:cNvSpPr/>
      </dsp:nvSpPr>
      <dsp:spPr>
        <a:xfrm rot="3494194">
          <a:off x="3778863" y="1996839"/>
          <a:ext cx="1216051" cy="4085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1432" y="2078552"/>
        <a:ext cx="970913" cy="245137"/>
      </dsp:txXfrm>
    </dsp:sp>
    <dsp:sp modelId="{E6BD618D-71EC-460F-B79C-2406A3CDE749}">
      <dsp:nvSpPr>
        <dsp:cNvPr id="0" name=""/>
        <dsp:cNvSpPr/>
      </dsp:nvSpPr>
      <dsp:spPr>
        <a:xfrm>
          <a:off x="4220220" y="3233653"/>
          <a:ext cx="2334649" cy="11673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  <a:cs typeface="Arial" panose="020B0604020202020204" pitchFamily="34" charset="0"/>
            </a:rPr>
            <a:t>Взаимосвязь</a:t>
          </a:r>
          <a:endParaRPr lang="ru-RU" sz="1800" b="1" kern="1200" dirty="0">
            <a:latin typeface="+mn-lt"/>
            <a:cs typeface="Arial" panose="020B0604020202020204" pitchFamily="34" charset="0"/>
          </a:endParaRPr>
        </a:p>
      </dsp:txBody>
      <dsp:txXfrm>
        <a:off x="4254410" y="3267843"/>
        <a:ext cx="2266269" cy="1098944"/>
      </dsp:txXfrm>
    </dsp:sp>
    <dsp:sp modelId="{52885D46-F8E8-413A-8BC2-49DEBCF6E804}">
      <dsp:nvSpPr>
        <dsp:cNvPr id="0" name=""/>
        <dsp:cNvSpPr/>
      </dsp:nvSpPr>
      <dsp:spPr>
        <a:xfrm rot="10800002">
          <a:off x="2852162" y="3613033"/>
          <a:ext cx="1216051" cy="4085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974731" y="3694746"/>
        <a:ext cx="970913" cy="245137"/>
      </dsp:txXfrm>
    </dsp:sp>
    <dsp:sp modelId="{6975623D-AA1E-4570-B4ED-520A6B33406C}">
      <dsp:nvSpPr>
        <dsp:cNvPr id="0" name=""/>
        <dsp:cNvSpPr/>
      </dsp:nvSpPr>
      <dsp:spPr>
        <a:xfrm>
          <a:off x="365506" y="3233651"/>
          <a:ext cx="2334649" cy="11673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  <a:cs typeface="Arial" panose="020B0604020202020204" pitchFamily="34" charset="0"/>
            </a:rPr>
            <a:t>Полномочия для реализации</a:t>
          </a:r>
          <a:endParaRPr lang="ru-RU" sz="1800" kern="1200" dirty="0">
            <a:latin typeface="+mn-lt"/>
            <a:cs typeface="Arial" panose="020B0604020202020204" pitchFamily="34" charset="0"/>
          </a:endParaRPr>
        </a:p>
      </dsp:txBody>
      <dsp:txXfrm>
        <a:off x="399696" y="3267841"/>
        <a:ext cx="2266269" cy="1098944"/>
      </dsp:txXfrm>
    </dsp:sp>
    <dsp:sp modelId="{1FE19C1A-BFC7-46F3-8D09-38531168A709}">
      <dsp:nvSpPr>
        <dsp:cNvPr id="0" name=""/>
        <dsp:cNvSpPr/>
      </dsp:nvSpPr>
      <dsp:spPr>
        <a:xfrm rot="17989758">
          <a:off x="1851506" y="1996838"/>
          <a:ext cx="1216051" cy="4085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74075" y="2078551"/>
        <a:ext cx="970913" cy="2451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503183" y="22114"/>
          <a:ext cx="9692403" cy="570399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17145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  <a:latin typeface="+mn-lt"/>
              <a:cs typeface="Arial" panose="020B0604020202020204" pitchFamily="34" charset="0"/>
            </a:rPr>
            <a:t>Личная заинтересованность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sp:txBody>
      <dsp:txXfrm>
        <a:off x="2053967" y="22114"/>
        <a:ext cx="8141619" cy="570399"/>
      </dsp:txXfrm>
    </dsp:sp>
    <dsp:sp modelId="{634B0217-E54C-4538-A2D8-588BECBB985C}">
      <dsp:nvSpPr>
        <dsp:cNvPr id="0" name=""/>
        <dsp:cNvSpPr/>
      </dsp:nvSpPr>
      <dsp:spPr>
        <a:xfrm>
          <a:off x="0" y="0"/>
          <a:ext cx="1260562" cy="1260562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84605" y="184605"/>
        <a:ext cx="891352" cy="8913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465315" y="22216"/>
          <a:ext cx="4991375" cy="429452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  <a:latin typeface="+mn-lt"/>
              <a:cs typeface="Arial" panose="020B0604020202020204" pitchFamily="34" charset="0"/>
            </a:rPr>
            <a:t>Доходы или выгоды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sp:txBody>
      <dsp:txXfrm>
        <a:off x="1263935" y="22216"/>
        <a:ext cx="4192755" cy="429452"/>
      </dsp:txXfrm>
    </dsp:sp>
    <dsp:sp modelId="{634B0217-E54C-4538-A2D8-588BECBB985C}">
      <dsp:nvSpPr>
        <dsp:cNvPr id="0" name=""/>
        <dsp:cNvSpPr/>
      </dsp:nvSpPr>
      <dsp:spPr>
        <a:xfrm>
          <a:off x="0" y="0"/>
          <a:ext cx="1260351" cy="1260351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84574" y="184574"/>
        <a:ext cx="891203" cy="8912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641229" y="0"/>
          <a:ext cx="6753370" cy="429457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rPr>
            <a:t>Наличие полномочий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+mn-lt"/>
            <a:cs typeface="Arial" panose="020B0604020202020204" pitchFamily="34" charset="0"/>
          </a:endParaRPr>
        </a:p>
      </dsp:txBody>
      <dsp:txXfrm>
        <a:off x="1721768" y="0"/>
        <a:ext cx="5672830" cy="429457"/>
      </dsp:txXfrm>
    </dsp:sp>
    <dsp:sp modelId="{634B0217-E54C-4538-A2D8-588BECBB985C}">
      <dsp:nvSpPr>
        <dsp:cNvPr id="0" name=""/>
        <dsp:cNvSpPr/>
      </dsp:nvSpPr>
      <dsp:spPr>
        <a:xfrm>
          <a:off x="0" y="0"/>
          <a:ext cx="1260365" cy="126036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84576" y="184576"/>
        <a:ext cx="891213" cy="8912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rPr>
            <a:t>Основные принципы противодействия коррупции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578311" y="184607"/>
        <a:ext cx="891360" cy="8913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Меры по предупреждению коррупции, принимаемые в организации, могут включать</a:t>
          </a:r>
          <a:endParaRPr lang="ru-RU" sz="1800" b="1" kern="1200" dirty="0">
            <a:solidFill>
              <a:schemeClr val="accent5"/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578311" y="184607"/>
        <a:ext cx="891360" cy="89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8430" cy="341472"/>
          </a:xfrm>
          <a:prstGeom prst="rect">
            <a:avLst/>
          </a:prstGeom>
        </p:spPr>
        <p:txBody>
          <a:bodyPr vert="horz" lIns="91447" tIns="45724" rIns="91447" bIns="457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177" y="1"/>
            <a:ext cx="4308430" cy="341472"/>
          </a:xfrm>
          <a:prstGeom prst="rect">
            <a:avLst/>
          </a:prstGeom>
        </p:spPr>
        <p:txBody>
          <a:bodyPr vert="horz" lIns="91447" tIns="45724" rIns="91447" bIns="45724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67316"/>
            <a:ext cx="4308430" cy="341472"/>
          </a:xfrm>
          <a:prstGeom prst="rect">
            <a:avLst/>
          </a:prstGeom>
        </p:spPr>
        <p:txBody>
          <a:bodyPr vert="horz" lIns="91447" tIns="45724" rIns="91447" bIns="457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177" y="6467316"/>
            <a:ext cx="4308430" cy="341472"/>
          </a:xfrm>
          <a:prstGeom prst="rect">
            <a:avLst/>
          </a:prstGeom>
        </p:spPr>
        <p:txBody>
          <a:bodyPr vert="horz" lIns="91447" tIns="45724" rIns="91447" bIns="45724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734" cy="34162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2"/>
            <a:ext cx="4307734" cy="34162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0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8"/>
            <a:ext cx="4307734" cy="34162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8"/>
            <a:ext cx="4307734" cy="34162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71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116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166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98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746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736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753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6952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363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8030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7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8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5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52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2525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20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108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6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024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785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6225" cy="2298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151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2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3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zakupki.gov.r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b.nalog.ru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hyperlink" Target="https://rosmintrud.ru/ministry/programms/anticorruption/9/13" TargetMode="External"/><Relationship Id="rId4" Type="http://schemas.openxmlformats.org/officeDocument/2006/relationships/diagramData" Target="../diagrams/data3.xml"/><Relationship Id="rId9" Type="http://schemas.openxmlformats.org/officeDocument/2006/relationships/hyperlink" Target="https://rosmintrud.ru/ministry/programms/anticorruption/9/15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7.png"/><Relationship Id="rId9" Type="http://schemas.microsoft.com/office/2007/relationships/diagramDrawing" Target="../diagrams/drawing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1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7.png"/><Relationship Id="rId9" Type="http://schemas.microsoft.com/office/2007/relationships/diagramDrawing" Target="../diagrams/drawin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2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7.png"/><Relationship Id="rId9" Type="http://schemas.microsoft.com/office/2007/relationships/diagramDrawing" Target="../diagrams/drawing7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osmintrud.ru/ministry/programms/anticorruption/015" TargetMode="Externa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8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7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09709"/>
            <a:ext cx="12192000" cy="1709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53" y="44105"/>
            <a:ext cx="4180176" cy="4631635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335789" y="3"/>
            <a:ext cx="3752851" cy="1628775"/>
            <a:chOff x="335790" y="0"/>
            <a:chExt cx="3752850" cy="1628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790" y="0"/>
              <a:ext cx="3752850" cy="161925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00188" y="0"/>
              <a:ext cx="2505075" cy="162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789" y="2026668"/>
            <a:ext cx="6701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Организация работы </a:t>
            </a:r>
          </a:p>
          <a:p>
            <a:pPr algn="ctr"/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по выявлению личной заинтересованности при осуществлении закупок</a:t>
            </a:r>
            <a:endParaRPr lang="ru-RU" sz="2400" dirty="0"/>
          </a:p>
        </p:txBody>
      </p:sp>
      <p:sp>
        <p:nvSpPr>
          <p:cNvPr id="16" name="TextBox 9"/>
          <p:cNvSpPr txBox="1"/>
          <p:nvPr/>
        </p:nvSpPr>
        <p:spPr>
          <a:xfrm>
            <a:off x="6647041" y="5010383"/>
            <a:ext cx="537285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государственной политики в сфере государственной и муниципальной службы, противодействия коррупции Минтруда России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789" y="5842132"/>
            <a:ext cx="262648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февраля 2020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1" y="802876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Источники внешней информации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14540" y="1576420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Замечания уполномоченных органов (ФАС России, Счетная палата Российской Федерации, Федеральное казначейство)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37777" y="177822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714540" y="2449064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Письма физических и юридических лиц, связанные с закупочной деятельностью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737777" y="265086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540" y="3321708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«Горячая линия», личный прием, специальная электронная почта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737777" y="35235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Нашивка 34"/>
          <p:cNvSpPr/>
          <p:nvPr/>
        </p:nvSpPr>
        <p:spPr>
          <a:xfrm rot="5400000">
            <a:off x="5995843" y="25951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01648" y="4762613"/>
            <a:ext cx="4988701" cy="633375"/>
          </a:xfrm>
          <a:prstGeom prst="rect">
            <a:avLst/>
          </a:prstGeom>
          <a:noFill/>
          <a:ln w="28575">
            <a:solidFill>
              <a:srgbClr val="FF6D6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При необходимости организовать проверку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4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81265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Внутренние источники информации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692958" y="1632670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Трудовая книжка (конфликт интересов  «на входе»)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95351" y="2728822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Анкета при поступлении / карточка работника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95351" y="3824974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Декларация;</a:t>
            </a:r>
            <a:endParaRPr lang="ru-RU" sz="1800" dirty="0">
              <a:solidFill>
                <a:schemeClr val="accent5"/>
              </a:solidFill>
            </a:endParaRPr>
          </a:p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сведения о социальных сетях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4229133" y="2189905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Ежегодное </a:t>
            </a:r>
            <a:r>
              <a:rPr lang="ru-RU" sz="1800" u="sng" dirty="0" smtClean="0">
                <a:solidFill>
                  <a:schemeClr val="accent5"/>
                </a:solidFill>
              </a:rPr>
              <a:t>добровольное</a:t>
            </a:r>
            <a:r>
              <a:rPr lang="ru-RU" sz="1800" dirty="0" smtClean="0">
                <a:solidFill>
                  <a:schemeClr val="accent5"/>
                </a:solidFill>
              </a:rPr>
              <a:t> декларирование по конфликту интересов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4226740" y="3286702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Журнал посещений  органа (организации)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7765308" y="1632670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Реестр заключенных контрактов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7765308" y="2729467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Реестр контрагентов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7760522" y="3824974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Иные источники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5995843" y="1181065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02529" y="5616667"/>
            <a:ext cx="658694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Формирование профиля служащего (работника)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Аналитические мероприятия в отношении участника закупки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5986318" y="323815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93004" y="4759417"/>
            <a:ext cx="658694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Формирование профиля </a:t>
            </a:r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участника закупки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14540" y="1576420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Информация на сайте </a:t>
            </a:r>
            <a:r>
              <a:rPr lang="en-US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http://zakupki.gov.ru/</a:t>
            </a:r>
            <a:r>
              <a:rPr lang="en-US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737777" y="177822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714540" y="2449064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Поступающая в орган (организацию) информация (запросы, конверты и проч.)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737777" y="265086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714540" y="3321708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Открытые источники информации (например, </a:t>
            </a:r>
            <a:r>
              <a:rPr lang="en-US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https://pb.nalog.ru/</a:t>
            </a:r>
            <a:r>
              <a:rPr lang="en-US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737777" y="35235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9360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Аналитические мероприятия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0625" y="2122573"/>
            <a:ext cx="522040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Профиль служащего (работника) 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65205" y="2122574"/>
            <a:ext cx="522040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Профиль организации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Выгнутая вверх стрелка 2"/>
          <p:cNvSpPr/>
          <p:nvPr/>
        </p:nvSpPr>
        <p:spPr>
          <a:xfrm>
            <a:off x="5232607" y="1464598"/>
            <a:ext cx="1714500" cy="55129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 rot="10800000">
            <a:off x="5232607" y="2870366"/>
            <a:ext cx="1714500" cy="55129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 rot="5400000">
            <a:off x="6024418" y="-35963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31104" y="4075965"/>
            <a:ext cx="6586940" cy="633375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Проведение антикоррупционной проверки                                           (при необходимости)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38265" y="5187990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Можно обратить внимание на субподрядчиков, например, с </a:t>
            </a:r>
            <a:r>
              <a:rPr lang="ru-RU" sz="1800" b="1" dirty="0" err="1" smtClean="0">
                <a:solidFill>
                  <a:schemeClr val="accent5"/>
                </a:solidFill>
                <a:ea typeface="Calibri" panose="020F0502020204030204" pitchFamily="34" charset="0"/>
              </a:rPr>
              <a:t>т.з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. «навязывания услуг»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58498" y="501336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4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Группа 5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337801" y="0"/>
            <a:ext cx="1447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graphicFrame>
        <p:nvGraphicFramePr>
          <p:cNvPr id="73" name="Схема 72"/>
          <p:cNvGraphicFramePr/>
          <p:nvPr>
            <p:extLst>
              <p:ext uri="{D42A27DB-BD31-4B8C-83A1-F6EECF244321}">
                <p14:modId xmlns:p14="http://schemas.microsoft.com/office/powerpoint/2010/main" val="2334363456"/>
              </p:ext>
            </p:extLst>
          </p:nvPr>
        </p:nvGraphicFramePr>
        <p:xfrm>
          <a:off x="5443451" y="1712422"/>
          <a:ext cx="6772467" cy="450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51543" y="7918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Методические рекомендации по конфликту интересов</a:t>
            </a:r>
            <a:endParaRPr lang="ru-RU" sz="2400" b="1" i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1112353" y="1590399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привлечения к ответственности должностных лиц за непринятие мер по предотвращению и (или) урегулированию конфликта интересов</a:t>
            </a:r>
            <a:endParaRPr lang="ru-RU" sz="12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265060" y="4244380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</a:t>
            </a:r>
            <a:r>
              <a:rPr lang="ru-RU" sz="1800" b="1" dirty="0" err="1"/>
              <a:t>правоприменения</a:t>
            </a:r>
            <a:r>
              <a:rPr lang="ru-RU" sz="1800" b="1" dirty="0"/>
              <a:t> в сфере конфликта интересов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12352" y="3411254"/>
            <a:ext cx="4812631" cy="37183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hlinkClick r:id="rId9"/>
              </a:rPr>
              <a:t>https://rosmintrud.ru/ministry/programms/anticorruption/9/15</a:t>
            </a: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5629" y="6065101"/>
            <a:ext cx="4812631" cy="37183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hlinkClick r:id="rId10"/>
              </a:rPr>
              <a:t>https://rosmintrud.ru/ministry/programms/anticorruption/9/13</a:t>
            </a:r>
            <a:endParaRPr lang="ru-RU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3"/>
          <p:cNvGrpSpPr/>
          <p:nvPr/>
        </p:nvGrpSpPr>
        <p:grpSpPr>
          <a:xfrm>
            <a:off x="7871787" y="2945072"/>
            <a:ext cx="4926350" cy="3912928"/>
            <a:chOff x="3834150" y="6130958"/>
            <a:chExt cx="6858000" cy="5647744"/>
          </a:xfrm>
        </p:grpSpPr>
        <p:pic>
          <p:nvPicPr>
            <p:cNvPr id="92" name="Рисунок 91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648"/>
            <a:stretch/>
          </p:blipFill>
          <p:spPr>
            <a:xfrm>
              <a:off x="3834150" y="6130958"/>
              <a:ext cx="6858000" cy="5647744"/>
            </a:xfrm>
            <a:prstGeom prst="rect">
              <a:avLst/>
            </a:prstGeom>
          </p:spPr>
        </p:pic>
        <p:sp>
          <p:nvSpPr>
            <p:cNvPr id="93" name="Прямоугольник 92"/>
            <p:cNvSpPr/>
            <p:nvPr/>
          </p:nvSpPr>
          <p:spPr>
            <a:xfrm>
              <a:off x="4822604" y="6649457"/>
              <a:ext cx="4742310" cy="4991000"/>
            </a:xfrm>
            <a:prstGeom prst="rect">
              <a:avLst/>
            </a:prstGeom>
            <a:solidFill>
              <a:schemeClr val="bg1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5" name="Line 33"/>
          <p:cNvSpPr>
            <a:spLocks noChangeShapeType="1"/>
          </p:cNvSpPr>
          <p:nvPr/>
        </p:nvSpPr>
        <p:spPr bwMode="auto">
          <a:xfrm>
            <a:off x="2296027" y="2487328"/>
            <a:ext cx="0" cy="1285876"/>
          </a:xfrm>
          <a:prstGeom prst="line">
            <a:avLst/>
          </a:prstGeom>
          <a:noFill/>
          <a:ln w="3365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ru-RU"/>
          </a:p>
        </p:txBody>
      </p:sp>
      <p:grpSp>
        <p:nvGrpSpPr>
          <p:cNvPr id="3" name="Группа 5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337801" y="0"/>
            <a:ext cx="1447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/>
          <p:cNvSpPr txBox="1"/>
          <p:nvPr/>
        </p:nvSpPr>
        <p:spPr>
          <a:xfrm>
            <a:off x="551543" y="806548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Обстоятельства требующие установления</a:t>
            </a:r>
          </a:p>
          <a:p>
            <a:pPr algn="ctr"/>
            <a:r>
              <a:rPr lang="ru-RU" sz="2400" b="1" i="1" dirty="0" smtClean="0">
                <a:solidFill>
                  <a:schemeClr val="accent6"/>
                </a:solidFill>
              </a:rPr>
              <a:t>(личная заинтересованность)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graphicFrame>
        <p:nvGraphicFramePr>
          <p:cNvPr id="84" name="Схема 83"/>
          <p:cNvGraphicFramePr/>
          <p:nvPr>
            <p:extLst>
              <p:ext uri="{D42A27DB-BD31-4B8C-83A1-F6EECF244321}">
                <p14:modId xmlns:p14="http://schemas.microsoft.com/office/powerpoint/2010/main" val="1319693535"/>
              </p:ext>
            </p:extLst>
          </p:nvPr>
        </p:nvGraphicFramePr>
        <p:xfrm>
          <a:off x="737777" y="1872727"/>
          <a:ext cx="10368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6" name="Line 37"/>
          <p:cNvSpPr>
            <a:spLocks noChangeShapeType="1"/>
          </p:cNvSpPr>
          <p:nvPr/>
        </p:nvSpPr>
        <p:spPr bwMode="auto">
          <a:xfrm>
            <a:off x="2296027" y="3777192"/>
            <a:ext cx="422275" cy="1588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>
            <a:off x="2296027" y="2920128"/>
            <a:ext cx="422275" cy="1588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" name="Блок-схема: альтернативный процесс 90"/>
          <p:cNvSpPr/>
          <p:nvPr/>
        </p:nvSpPr>
        <p:spPr>
          <a:xfrm>
            <a:off x="737778" y="4416136"/>
            <a:ext cx="10206950" cy="1079664"/>
          </a:xfrm>
          <a:prstGeom prst="flowChartAlternateProcess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cs typeface="Arial" panose="020B0604020202020204" pitchFamily="34" charset="0"/>
              </a:rPr>
              <a:t>Личная заинтересованность обусловлена возможностью получения доходов, а также иных выгод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793670" y="2740128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accent5"/>
                </a:solidFill>
              </a:rPr>
              <a:t>близкие родственники или свойственники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93670" y="3500032"/>
            <a:ext cx="7496298" cy="56715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accent5"/>
                </a:solidFill>
              </a:rPr>
              <a:t>лица, с которыми имеются отношения (корпоративные, имущественные, иные близкие)</a:t>
            </a:r>
            <a:endParaRPr lang="ru-RU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302683" y="4373905"/>
            <a:ext cx="2364317" cy="2084043"/>
            <a:chOff x="8017933" y="-568327"/>
            <a:chExt cx="3583983" cy="3159126"/>
          </a:xfrm>
        </p:grpSpPr>
        <p:pic>
          <p:nvPicPr>
            <p:cNvPr id="2050" name="Picture 2" descr="C:\Users\TuguchevNM\Downloads\noun_514119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2593"/>
            <a:stretch>
              <a:fillRect/>
            </a:stretch>
          </p:blipFill>
          <p:spPr bwMode="auto">
            <a:xfrm>
              <a:off x="8017933" y="-541868"/>
              <a:ext cx="3583983" cy="3132667"/>
            </a:xfrm>
            <a:prstGeom prst="rect">
              <a:avLst/>
            </a:prstGeom>
            <a:noFill/>
          </p:spPr>
        </p:pic>
        <p:sp>
          <p:nvSpPr>
            <p:cNvPr id="36" name="Прямоугольник 35"/>
            <p:cNvSpPr/>
            <p:nvPr/>
          </p:nvSpPr>
          <p:spPr>
            <a:xfrm>
              <a:off x="8212670" y="-568327"/>
              <a:ext cx="3200398" cy="3149602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5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337801" y="0"/>
            <a:ext cx="1447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/>
          <p:cNvSpPr txBox="1"/>
          <p:nvPr/>
        </p:nvSpPr>
        <p:spPr>
          <a:xfrm>
            <a:off x="551543" y="773900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Обстоятельства требующие установления</a:t>
            </a:r>
          </a:p>
          <a:p>
            <a:pPr algn="ctr"/>
            <a:r>
              <a:rPr lang="ru-RU" sz="2400" b="1" i="1" dirty="0" smtClean="0">
                <a:solidFill>
                  <a:schemeClr val="accent6"/>
                </a:solidFill>
                <a:cs typeface="Arial" panose="020B0604020202020204" pitchFamily="34" charset="0"/>
              </a:rPr>
              <a:t>(возможность получения доходов)</a:t>
            </a:r>
            <a:endParaRPr lang="ru-RU" sz="2400" b="1" i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  <p:grpSp>
        <p:nvGrpSpPr>
          <p:cNvPr id="4" name="Группа 4"/>
          <p:cNvGrpSpPr/>
          <p:nvPr/>
        </p:nvGrpSpPr>
        <p:grpSpPr>
          <a:xfrm>
            <a:off x="269644" y="1773418"/>
            <a:ext cx="5400000" cy="3357051"/>
            <a:chOff x="737777" y="2142658"/>
            <a:chExt cx="5400000" cy="3357051"/>
          </a:xfrm>
        </p:grpSpPr>
        <p:sp>
          <p:nvSpPr>
            <p:cNvPr id="21" name="Line 33"/>
            <p:cNvSpPr>
              <a:spLocks noChangeShapeType="1"/>
            </p:cNvSpPr>
            <p:nvPr/>
          </p:nvSpPr>
          <p:spPr bwMode="auto">
            <a:xfrm>
              <a:off x="2086476" y="2547709"/>
              <a:ext cx="0" cy="29520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000" tIns="36000" rIns="36000" bIns="36000" anchor="ctr"/>
            <a:lstStyle/>
            <a:p>
              <a:endParaRPr lang="ru-RU"/>
            </a:p>
          </p:txBody>
        </p:sp>
        <p:graphicFrame>
          <p:nvGraphicFramePr>
            <p:cNvPr id="22" name="Схема 21"/>
            <p:cNvGraphicFramePr/>
            <p:nvPr>
              <p:extLst>
                <p:ext uri="{D42A27DB-BD31-4B8C-83A1-F6EECF244321}">
                  <p14:modId xmlns:p14="http://schemas.microsoft.com/office/powerpoint/2010/main" val="1549923690"/>
                </p:ext>
              </p:extLst>
            </p:nvPr>
          </p:nvGraphicFramePr>
          <p:xfrm>
            <a:off x="737777" y="2142658"/>
            <a:ext cx="5400000" cy="12615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2086476" y="3758249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2086476" y="3200956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37"/>
            <p:cNvSpPr>
              <a:spLocks noChangeShapeType="1"/>
            </p:cNvSpPr>
            <p:nvPr/>
          </p:nvSpPr>
          <p:spPr bwMode="auto">
            <a:xfrm>
              <a:off x="2086476" y="4910570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2086476" y="4337277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2086475" y="5490094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6675387" y="2111485"/>
            <a:ext cx="5284385" cy="191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Получение (возможность получения) доходов или выгод, как правило, возникает в результате принятия (возможности принятия) должностным лицом решений в отношении самого себя или лиц, с которыми связана его личная заинтересованность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675387" y="4486275"/>
            <a:ext cx="5284385" cy="16241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Необходимо учитывать, 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что личная заинтересованность может реализовываться также путем совершения должностным лицом действий (бездействия) в отношении третьих лиц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7684" y="8446791"/>
            <a:ext cx="636713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7675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646917" y="5619863"/>
            <a:ext cx="4471949" cy="633375"/>
          </a:xfrm>
          <a:prstGeom prst="rect">
            <a:avLst/>
          </a:prstGeom>
          <a:noFill/>
          <a:ln w="28575">
            <a:solidFill>
              <a:srgbClr val="FF6D6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В ряде случаев выгода может быть опосредована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32632" y="2647364"/>
            <a:ext cx="35370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деньги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132632" y="3219654"/>
            <a:ext cx="35370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иное имущество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1329" y="3791197"/>
            <a:ext cx="35370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услуги имущественного характера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31329" y="4366995"/>
            <a:ext cx="35370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результаты выполненных работ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22612" y="4938349"/>
            <a:ext cx="35370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имущественные выгоды</a:t>
            </a:r>
            <a:endParaRPr lang="ru-RU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9"/>
          <p:cNvGrpSpPr/>
          <p:nvPr/>
        </p:nvGrpSpPr>
        <p:grpSpPr>
          <a:xfrm>
            <a:off x="8370509" y="3751944"/>
            <a:ext cx="3706585" cy="3106056"/>
            <a:chOff x="8743042" y="3616477"/>
            <a:chExt cx="3706585" cy="3106056"/>
          </a:xfrm>
        </p:grpSpPr>
        <p:pic>
          <p:nvPicPr>
            <p:cNvPr id="21" name="Picture 2" descr="C:\Users\TuguchevNM\Downloads\noun_73918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6202"/>
            <a:stretch>
              <a:fillRect/>
            </a:stretch>
          </p:blipFill>
          <p:spPr bwMode="auto">
            <a:xfrm>
              <a:off x="8743042" y="3616477"/>
              <a:ext cx="3706585" cy="3106056"/>
            </a:xfrm>
            <a:prstGeom prst="rect">
              <a:avLst/>
            </a:prstGeom>
            <a:noFill/>
          </p:spPr>
        </p:pic>
        <p:sp>
          <p:nvSpPr>
            <p:cNvPr id="22" name="Прямоугольник 21"/>
            <p:cNvSpPr/>
            <p:nvPr/>
          </p:nvSpPr>
          <p:spPr>
            <a:xfrm>
              <a:off x="8822269" y="3704165"/>
              <a:ext cx="3200398" cy="2984501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5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337801" y="0"/>
            <a:ext cx="1447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/>
          <p:cNvSpPr txBox="1"/>
          <p:nvPr/>
        </p:nvSpPr>
        <p:spPr>
          <a:xfrm>
            <a:off x="551543" y="792691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Обстоятельства требующие установления</a:t>
            </a:r>
          </a:p>
          <a:p>
            <a:pPr algn="ctr"/>
            <a:r>
              <a:rPr lang="ru-RU" sz="2400" b="1" i="1" dirty="0" smtClean="0">
                <a:solidFill>
                  <a:schemeClr val="accent6"/>
                </a:solidFill>
              </a:rPr>
              <a:t>(наличие полномочий)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grpSp>
        <p:nvGrpSpPr>
          <p:cNvPr id="4" name="Группа 1"/>
          <p:cNvGrpSpPr/>
          <p:nvPr/>
        </p:nvGrpSpPr>
        <p:grpSpPr>
          <a:xfrm>
            <a:off x="618932" y="1851897"/>
            <a:ext cx="9985410" cy="1846910"/>
            <a:chOff x="6385601" y="1953973"/>
            <a:chExt cx="5400000" cy="1846910"/>
          </a:xfrm>
        </p:grpSpPr>
        <p:sp>
          <p:nvSpPr>
            <p:cNvPr id="85" name="Line 33"/>
            <p:cNvSpPr>
              <a:spLocks noChangeShapeType="1"/>
            </p:cNvSpPr>
            <p:nvPr/>
          </p:nvSpPr>
          <p:spPr bwMode="auto">
            <a:xfrm>
              <a:off x="7734300" y="2359024"/>
              <a:ext cx="0" cy="14400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000" tIns="36000" rIns="36000" bIns="36000" anchor="ctr"/>
            <a:lstStyle/>
            <a:p>
              <a:endParaRPr lang="ru-RU"/>
            </a:p>
          </p:txBody>
        </p:sp>
        <p:graphicFrame>
          <p:nvGraphicFramePr>
            <p:cNvPr id="84" name="Схема 83"/>
            <p:cNvGraphicFramePr/>
            <p:nvPr>
              <p:extLst>
                <p:ext uri="{D42A27DB-BD31-4B8C-83A1-F6EECF244321}">
                  <p14:modId xmlns:p14="http://schemas.microsoft.com/office/powerpoint/2010/main" val="575063722"/>
                </p:ext>
              </p:extLst>
            </p:nvPr>
          </p:nvGraphicFramePr>
          <p:xfrm>
            <a:off x="6385601" y="1953973"/>
            <a:ext cx="5400000" cy="12615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86" name="Line 37"/>
            <p:cNvSpPr>
              <a:spLocks noChangeShapeType="1"/>
            </p:cNvSpPr>
            <p:nvPr/>
          </p:nvSpPr>
          <p:spPr bwMode="auto">
            <a:xfrm>
              <a:off x="7734299" y="3799295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Line 34"/>
            <p:cNvSpPr>
              <a:spLocks noChangeShapeType="1"/>
            </p:cNvSpPr>
            <p:nvPr/>
          </p:nvSpPr>
          <p:spPr bwMode="auto">
            <a:xfrm>
              <a:off x="7734299" y="3061138"/>
              <a:ext cx="422275" cy="15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618933" y="4539527"/>
            <a:ext cx="10954134" cy="1269715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 подтверждения данного обстоятельства необходимо проанализировать </a:t>
            </a:r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акты, определяющие фактический круг полномочий  и должностных обязанностей </a:t>
            </a:r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должностного </a:t>
            </a:r>
            <a:r>
              <a:rPr lang="ru-RU" sz="18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лица, а также реализованные действия (бездействие)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72952" y="2779062"/>
            <a:ext cx="7600113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5"/>
                </a:solidFill>
              </a:rPr>
              <a:t>самостоятельно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72953" y="3524636"/>
            <a:ext cx="7600113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accent5"/>
                </a:solidFill>
              </a:rPr>
              <a:t>давать поручение или оказать иное влияние на других лиц</a:t>
            </a:r>
            <a:endParaRPr lang="ru-RU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2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Основные принципы квалификации ситуации конфликта интересов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630680" y="2954837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Рекомендуется принимать во внимание все особенности характерные для каждой конкретной ситуации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30681" y="1923872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Конфликт интересов является оценочной категорией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630681" y="3901381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Необходимо разграничить возможность возникновения конфликта интересов и состоявшийся факт исполнения должностных обязанностей при наличии личной заинтересованности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30681" y="4873404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Необходимым условием привлечения к ответственности является вина правонарушителя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5588" y="283213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7487" y="382669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17488" y="4777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9358" y="196404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9358" y="299890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9358" y="395126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99358" y="488947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40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191750" y="3"/>
            <a:ext cx="1593855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393" y="784078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Правовые основы разработки в организациях мер, направленных на предупреждение коррупции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27660" y="1758765"/>
            <a:ext cx="11521440" cy="841641"/>
            <a:chOff x="856430" y="981915"/>
            <a:chExt cx="9706217" cy="841641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56430" y="981915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881081" y="1006566"/>
              <a:ext cx="9643264" cy="79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/>
                <a:t>Конституция Российской Федерации</a:t>
              </a:r>
              <a:endParaRPr lang="ru-RU" sz="1800" b="1" dirty="0"/>
            </a:p>
          </p:txBody>
        </p:sp>
      </p:grpSp>
      <p:sp>
        <p:nvSpPr>
          <p:cNvPr id="19" name="Shape 523"/>
          <p:cNvSpPr/>
          <p:nvPr/>
        </p:nvSpPr>
        <p:spPr>
          <a:xfrm>
            <a:off x="327660" y="5691068"/>
            <a:ext cx="3600000" cy="842400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1400" b="1" dirty="0">
                <a:solidFill>
                  <a:schemeClr val="accent5"/>
                </a:solidFill>
              </a:rPr>
              <a:t>Foreign Corrupt Practices Act</a:t>
            </a:r>
            <a:endParaRPr sz="1400" b="1" dirty="0">
              <a:solidFill>
                <a:schemeClr val="accent5"/>
              </a:solidFill>
            </a:endParaRPr>
          </a:p>
        </p:txBody>
      </p:sp>
      <p:sp>
        <p:nvSpPr>
          <p:cNvPr id="24" name="Shape 523"/>
          <p:cNvSpPr/>
          <p:nvPr/>
        </p:nvSpPr>
        <p:spPr>
          <a:xfrm>
            <a:off x="336720" y="2752294"/>
            <a:ext cx="11520000" cy="842400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600" b="1" dirty="0" smtClean="0">
                <a:solidFill>
                  <a:schemeClr val="accent5"/>
                </a:solidFill>
              </a:rPr>
              <a:t>Федеральный закон «О противодействии коррупции»</a:t>
            </a:r>
            <a:endParaRPr sz="1600" b="1" dirty="0">
              <a:solidFill>
                <a:schemeClr val="accent5"/>
              </a:solidFill>
            </a:endParaRPr>
          </a:p>
        </p:txBody>
      </p:sp>
      <p:sp>
        <p:nvSpPr>
          <p:cNvPr id="27" name="Shape 523"/>
          <p:cNvSpPr/>
          <p:nvPr/>
        </p:nvSpPr>
        <p:spPr>
          <a:xfrm>
            <a:off x="8264340" y="5700033"/>
            <a:ext cx="3600000" cy="842400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Иные применимые нормативные правовые акты</a:t>
            </a:r>
            <a:endParaRPr sz="1400" b="1" dirty="0">
              <a:solidFill>
                <a:schemeClr val="accent5"/>
              </a:solidFill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327660" y="4706504"/>
            <a:ext cx="11521440" cy="841641"/>
            <a:chOff x="856430" y="981915"/>
            <a:chExt cx="9706217" cy="841641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856430" y="981915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881081" y="1006566"/>
              <a:ext cx="9643264" cy="79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/>
                <a:t>Международные нормативные правовые акты в части противодействия коррупции</a:t>
              </a:r>
              <a:endParaRPr lang="ru-RU" sz="1800" b="1" dirty="0"/>
            </a:p>
          </p:txBody>
        </p:sp>
      </p:grpSp>
      <p:sp>
        <p:nvSpPr>
          <p:cNvPr id="34" name="Shape 523"/>
          <p:cNvSpPr/>
          <p:nvPr/>
        </p:nvSpPr>
        <p:spPr>
          <a:xfrm>
            <a:off x="332460" y="3710032"/>
            <a:ext cx="11520000" cy="842400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Отраслевые нормативные правовые акты в области </a:t>
            </a:r>
            <a:r>
              <a:rPr lang="ru-RU" sz="1400" b="1" dirty="0">
                <a:solidFill>
                  <a:schemeClr val="accent5"/>
                </a:solidFill>
              </a:rPr>
              <a:t>противодействия коррупции </a:t>
            </a:r>
            <a:br>
              <a:rPr lang="ru-RU" sz="1400" b="1" dirty="0">
                <a:solidFill>
                  <a:schemeClr val="accent5"/>
                </a:solidFill>
              </a:rPr>
            </a:br>
            <a:r>
              <a:rPr lang="ru-RU" sz="1400" b="1" dirty="0">
                <a:solidFill>
                  <a:schemeClr val="accent5"/>
                </a:solidFill>
              </a:rPr>
              <a:t>(например, </a:t>
            </a:r>
            <a:r>
              <a:rPr lang="ru-RU" sz="1400" b="1" dirty="0" smtClean="0">
                <a:solidFill>
                  <a:schemeClr val="accent5"/>
                </a:solidFill>
              </a:rPr>
              <a:t>Федеральный закон «</a:t>
            </a:r>
            <a:r>
              <a:rPr lang="ru-RU" sz="1400" b="1" dirty="0">
                <a:solidFill>
                  <a:schemeClr val="accent5"/>
                </a:solidFill>
              </a:rPr>
              <a:t>Об акционерных обществах</a:t>
            </a:r>
            <a:r>
              <a:rPr lang="ru-RU" sz="1400" b="1" dirty="0" smtClean="0">
                <a:solidFill>
                  <a:schemeClr val="accent5"/>
                </a:solidFill>
              </a:rPr>
              <a:t>»)</a:t>
            </a:r>
            <a:endParaRPr sz="1400" b="1" dirty="0">
              <a:solidFill>
                <a:schemeClr val="accent5"/>
              </a:solidFill>
            </a:endParaRPr>
          </a:p>
        </p:txBody>
      </p:sp>
      <p:sp>
        <p:nvSpPr>
          <p:cNvPr id="36" name="Shape 523"/>
          <p:cNvSpPr/>
          <p:nvPr/>
        </p:nvSpPr>
        <p:spPr>
          <a:xfrm>
            <a:off x="4296000" y="5700033"/>
            <a:ext cx="3600000" cy="842400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1400" b="1" dirty="0">
                <a:solidFill>
                  <a:schemeClr val="accent5"/>
                </a:solidFill>
              </a:rPr>
              <a:t>United Kingdom Bribery </a:t>
            </a:r>
            <a:r>
              <a:rPr lang="en-US" sz="1400" b="1" dirty="0" smtClean="0">
                <a:solidFill>
                  <a:schemeClr val="accent5"/>
                </a:solidFill>
              </a:rPr>
              <a:t>Act</a:t>
            </a:r>
            <a:endParaRPr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2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Группа 5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9058275" y="3562350"/>
            <a:ext cx="3133725" cy="3067050"/>
            <a:chOff x="10953750" y="2286000"/>
            <a:chExt cx="3133725" cy="3067050"/>
          </a:xfrm>
        </p:grpSpPr>
        <p:pic>
          <p:nvPicPr>
            <p:cNvPr id="5122" name="Picture 2" descr="C:\Users\TuguchevNM\Downloads\noun_742920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2500"/>
            <a:stretch>
              <a:fillRect/>
            </a:stretch>
          </p:blipFill>
          <p:spPr bwMode="auto">
            <a:xfrm>
              <a:off x="10953750" y="2506265"/>
              <a:ext cx="3133725" cy="2742009"/>
            </a:xfrm>
            <a:prstGeom prst="rect">
              <a:avLst/>
            </a:prstGeom>
            <a:noFill/>
          </p:spPr>
        </p:pic>
        <p:sp>
          <p:nvSpPr>
            <p:cNvPr id="63" name="Прямоугольник 62"/>
            <p:cNvSpPr/>
            <p:nvPr/>
          </p:nvSpPr>
          <p:spPr>
            <a:xfrm>
              <a:off x="11277600" y="2286000"/>
              <a:ext cx="2524125" cy="306705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337801" y="0"/>
            <a:ext cx="1447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4158360074"/>
              </p:ext>
            </p:extLst>
          </p:nvPr>
        </p:nvGraphicFramePr>
        <p:xfrm>
          <a:off x="0" y="838200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>
            <a:off x="2219328" y="1308101"/>
            <a:ext cx="3172" cy="449579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141515" y="3421396"/>
            <a:ext cx="10294072" cy="2489487"/>
            <a:chOff x="6014358" y="-2853765"/>
            <a:chExt cx="10294072" cy="2489487"/>
          </a:xfrm>
        </p:grpSpPr>
        <p:sp>
          <p:nvSpPr>
            <p:cNvPr id="10" name="Shape 515"/>
            <p:cNvSpPr/>
            <p:nvPr/>
          </p:nvSpPr>
          <p:spPr>
            <a:xfrm>
              <a:off x="8071983" y="-2206853"/>
              <a:ext cx="422278" cy="1590"/>
            </a:xfrm>
            <a:prstGeom prst="line">
              <a:avLst/>
            </a:prstGeom>
            <a:ln w="31750">
              <a:solidFill>
                <a:srgbClr val="E7E6E6"/>
              </a:solidFill>
              <a:tailEnd type="triangle"/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grpSp>
          <p:nvGrpSpPr>
            <p:cNvPr id="11" name="Group 519"/>
            <p:cNvGrpSpPr/>
            <p:nvPr/>
          </p:nvGrpSpPr>
          <p:grpSpPr>
            <a:xfrm>
              <a:off x="8606592" y="-1300447"/>
              <a:ext cx="7668239" cy="355600"/>
              <a:chOff x="-89816" y="-252763"/>
              <a:chExt cx="7668238" cy="845946"/>
            </a:xfrm>
          </p:grpSpPr>
          <p:sp>
            <p:nvSpPr>
              <p:cNvPr id="13" name="Shape 517"/>
              <p:cNvSpPr/>
              <p:nvPr/>
            </p:nvSpPr>
            <p:spPr>
              <a:xfrm>
                <a:off x="-89816" y="-252763"/>
                <a:ext cx="7668238" cy="845946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" name="Shape 518"/>
              <p:cNvSpPr/>
              <p:nvPr/>
            </p:nvSpPr>
            <p:spPr>
              <a:xfrm>
                <a:off x="56265" y="-122196"/>
                <a:ext cx="7415003" cy="6589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800" b="0" dirty="0" smtClean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контроль за выполнением этих мер</a:t>
                </a:r>
                <a:endParaRPr sz="1800" b="0" dirty="0">
                  <a:latin typeface="+mn-lt"/>
                  <a:cs typeface="Times New Roman" pitchFamily="18" charset="0"/>
                </a:endParaRPr>
              </a:p>
            </p:txBody>
          </p:sp>
        </p:grpSp>
        <p:grpSp>
          <p:nvGrpSpPr>
            <p:cNvPr id="16" name="Group 525"/>
            <p:cNvGrpSpPr/>
            <p:nvPr/>
          </p:nvGrpSpPr>
          <p:grpSpPr>
            <a:xfrm>
              <a:off x="8611919" y="-2853765"/>
              <a:ext cx="7696511" cy="1251453"/>
              <a:chOff x="1772" y="-259529"/>
              <a:chExt cx="7696511" cy="884564"/>
            </a:xfrm>
          </p:grpSpPr>
          <p:sp>
            <p:nvSpPr>
              <p:cNvPr id="17" name="Shape 523"/>
              <p:cNvSpPr/>
              <p:nvPr/>
            </p:nvSpPr>
            <p:spPr>
              <a:xfrm>
                <a:off x="1772" y="-259529"/>
                <a:ext cx="7696511" cy="884564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" name="Shape 524"/>
              <p:cNvSpPr/>
              <p:nvPr/>
            </p:nvSpPr>
            <p:spPr>
              <a:xfrm>
                <a:off x="64922" y="-180549"/>
                <a:ext cx="7550090" cy="7831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 algn="just"/>
                <a:r>
                  <a:rPr lang="ru-RU" sz="1800" b="0" dirty="0" smtClean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разработка и организация внедрения и консультативно-методическому обеспечению мер, направленных на предупреждение коррупции в организациях, по контролю за выполнением этих мер, по методическому обеспечению мер</a:t>
                </a:r>
                <a:endParaRPr lang="ru-RU" sz="1800" b="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20" name="Shape 556"/>
            <p:cNvSpPr/>
            <p:nvPr/>
          </p:nvSpPr>
          <p:spPr>
            <a:xfrm>
              <a:off x="8078741" y="-1087483"/>
              <a:ext cx="422278" cy="1589"/>
            </a:xfrm>
            <a:prstGeom prst="line">
              <a:avLst/>
            </a:prstGeom>
            <a:ln w="31750">
              <a:solidFill>
                <a:srgbClr val="E7E6E6"/>
              </a:solidFill>
              <a:tailEnd type="triangle"/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grpSp>
          <p:nvGrpSpPr>
            <p:cNvPr id="34" name="Group 519"/>
            <p:cNvGrpSpPr/>
            <p:nvPr/>
          </p:nvGrpSpPr>
          <p:grpSpPr>
            <a:xfrm>
              <a:off x="8606592" y="-681778"/>
              <a:ext cx="7668239" cy="317500"/>
              <a:chOff x="-116577" y="-113808"/>
              <a:chExt cx="7668238" cy="577720"/>
            </a:xfrm>
          </p:grpSpPr>
          <p:sp>
            <p:nvSpPr>
              <p:cNvPr id="35" name="Shape 517"/>
              <p:cNvSpPr/>
              <p:nvPr/>
            </p:nvSpPr>
            <p:spPr>
              <a:xfrm>
                <a:off x="-116577" y="-113808"/>
                <a:ext cx="7668238" cy="577720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6" name="Shape 518"/>
              <p:cNvSpPr/>
              <p:nvPr/>
            </p:nvSpPr>
            <p:spPr>
              <a:xfrm>
                <a:off x="56265" y="-44729"/>
                <a:ext cx="7415003" cy="5040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800" b="0" dirty="0" smtClean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методическое обеспечение мер</a:t>
                </a:r>
                <a:endParaRPr lang="ru-RU" sz="1800" b="0" dirty="0">
                  <a:latin typeface="+mn-lt"/>
                  <a:cs typeface="Times New Roman" pitchFamily="18" charset="0"/>
                </a:endParaRPr>
              </a:p>
            </p:txBody>
          </p:sp>
        </p:grpSp>
        <p:sp>
          <p:nvSpPr>
            <p:cNvPr id="37" name="Shape 556"/>
            <p:cNvSpPr/>
            <p:nvPr/>
          </p:nvSpPr>
          <p:spPr>
            <a:xfrm>
              <a:off x="8099152" y="-486047"/>
              <a:ext cx="422278" cy="1589"/>
            </a:xfrm>
            <a:prstGeom prst="line">
              <a:avLst/>
            </a:prstGeom>
            <a:ln w="31750">
              <a:solidFill>
                <a:srgbClr val="E7E6E6"/>
              </a:solidFill>
              <a:tailEnd type="triangle"/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grpSp>
          <p:nvGrpSpPr>
            <p:cNvPr id="39" name="Group 525"/>
            <p:cNvGrpSpPr/>
            <p:nvPr/>
          </p:nvGrpSpPr>
          <p:grpSpPr>
            <a:xfrm>
              <a:off x="6014358" y="-1681900"/>
              <a:ext cx="1739901" cy="872447"/>
              <a:chOff x="155950" y="-135519"/>
              <a:chExt cx="7590528" cy="559551"/>
            </a:xfrm>
          </p:grpSpPr>
          <p:sp>
            <p:nvSpPr>
              <p:cNvPr id="40" name="Shape 523"/>
              <p:cNvSpPr/>
              <p:nvPr/>
            </p:nvSpPr>
            <p:spPr>
              <a:xfrm>
                <a:off x="155950" y="-135519"/>
                <a:ext cx="7590528" cy="559551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" name="Shape 524"/>
              <p:cNvSpPr/>
              <p:nvPr/>
            </p:nvSpPr>
            <p:spPr>
              <a:xfrm>
                <a:off x="397351" y="-63443"/>
                <a:ext cx="7112027" cy="4145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400" b="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Положение о Минтруде России (ПП РФ № 610)</a:t>
                </a:r>
                <a:endParaRPr sz="1400" b="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0" name="Группа 49"/>
          <p:cNvGrpSpPr/>
          <p:nvPr/>
        </p:nvGrpSpPr>
        <p:grpSpPr>
          <a:xfrm>
            <a:off x="137639" y="1512548"/>
            <a:ext cx="10266467" cy="1677783"/>
            <a:chOff x="160771" y="4616337"/>
            <a:chExt cx="10266467" cy="1677783"/>
          </a:xfrm>
        </p:grpSpPr>
        <p:grpSp>
          <p:nvGrpSpPr>
            <p:cNvPr id="42" name="Group 519"/>
            <p:cNvGrpSpPr/>
            <p:nvPr/>
          </p:nvGrpSpPr>
          <p:grpSpPr>
            <a:xfrm>
              <a:off x="2758999" y="4616337"/>
              <a:ext cx="7668239" cy="580503"/>
              <a:chOff x="-76812" y="-94828"/>
              <a:chExt cx="7668238" cy="633126"/>
            </a:xfrm>
          </p:grpSpPr>
          <p:sp>
            <p:nvSpPr>
              <p:cNvPr id="43" name="Shape 517"/>
              <p:cNvSpPr/>
              <p:nvPr/>
            </p:nvSpPr>
            <p:spPr>
              <a:xfrm>
                <a:off x="-76812" y="-85009"/>
                <a:ext cx="7668238" cy="623307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4" name="Shape 518"/>
              <p:cNvSpPr/>
              <p:nvPr/>
            </p:nvSpPr>
            <p:spPr>
              <a:xfrm>
                <a:off x="56265" y="-94828"/>
                <a:ext cx="7415003" cy="6042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800" b="0" dirty="0" smtClean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оказание консультативной и методической помощи в реализации требований законодательства о противодействии коррупции </a:t>
                </a:r>
                <a:endParaRPr lang="ru-RU" sz="1800" b="0" dirty="0">
                  <a:latin typeface="+mn-lt"/>
                  <a:cs typeface="Times New Roman" pitchFamily="18" charset="0"/>
                </a:endParaRPr>
              </a:p>
            </p:txBody>
          </p:sp>
        </p:grpSp>
        <p:sp>
          <p:nvSpPr>
            <p:cNvPr id="45" name="Shape 556"/>
            <p:cNvSpPr/>
            <p:nvPr/>
          </p:nvSpPr>
          <p:spPr>
            <a:xfrm>
              <a:off x="2246719" y="4907371"/>
              <a:ext cx="422278" cy="1589"/>
            </a:xfrm>
            <a:prstGeom prst="line">
              <a:avLst/>
            </a:prstGeom>
            <a:ln w="31750">
              <a:solidFill>
                <a:srgbClr val="E7E6E6"/>
              </a:solidFill>
              <a:tailEnd type="triangle"/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grpSp>
          <p:nvGrpSpPr>
            <p:cNvPr id="46" name="Group 519"/>
            <p:cNvGrpSpPr/>
            <p:nvPr/>
          </p:nvGrpSpPr>
          <p:grpSpPr>
            <a:xfrm>
              <a:off x="2750422" y="5410200"/>
              <a:ext cx="7668239" cy="883920"/>
              <a:chOff x="-76812" y="-320316"/>
              <a:chExt cx="7668238" cy="1248033"/>
            </a:xfrm>
          </p:grpSpPr>
          <p:sp>
            <p:nvSpPr>
              <p:cNvPr id="47" name="Shape 517"/>
              <p:cNvSpPr/>
              <p:nvPr/>
            </p:nvSpPr>
            <p:spPr>
              <a:xfrm>
                <a:off x="-76812" y="-320316"/>
                <a:ext cx="7668238" cy="1248033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8" name="Shape 518"/>
              <p:cNvSpPr/>
              <p:nvPr/>
            </p:nvSpPr>
            <p:spPr>
              <a:xfrm>
                <a:off x="56265" y="-301693"/>
                <a:ext cx="7415003" cy="11733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800" b="0" dirty="0" smtClean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издание методических рекомендаций и других инструктивно-методических материалов, касающихся реализации требований по вопросам противодействия коррупции</a:t>
                </a:r>
                <a:endParaRPr lang="ru-RU" sz="1800" b="0" dirty="0">
                  <a:latin typeface="+mn-lt"/>
                  <a:cs typeface="Times New Roman" pitchFamily="18" charset="0"/>
                </a:endParaRPr>
              </a:p>
            </p:txBody>
          </p:sp>
        </p:grpSp>
        <p:sp>
          <p:nvSpPr>
            <p:cNvPr id="58" name="Shape 556"/>
            <p:cNvSpPr/>
            <p:nvPr/>
          </p:nvSpPr>
          <p:spPr>
            <a:xfrm>
              <a:off x="2234019" y="5815421"/>
              <a:ext cx="422278" cy="1589"/>
            </a:xfrm>
            <a:prstGeom prst="line">
              <a:avLst/>
            </a:prstGeom>
            <a:ln w="31750">
              <a:solidFill>
                <a:srgbClr val="E7E6E6"/>
              </a:solidFill>
              <a:tailEnd type="triangle"/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grpSp>
          <p:nvGrpSpPr>
            <p:cNvPr id="60" name="Group 525"/>
            <p:cNvGrpSpPr/>
            <p:nvPr/>
          </p:nvGrpSpPr>
          <p:grpSpPr>
            <a:xfrm>
              <a:off x="160771" y="5321201"/>
              <a:ext cx="1739901" cy="872447"/>
              <a:chOff x="197504" y="114947"/>
              <a:chExt cx="7590528" cy="559551"/>
            </a:xfrm>
          </p:grpSpPr>
          <p:sp>
            <p:nvSpPr>
              <p:cNvPr id="61" name="Shape 523"/>
              <p:cNvSpPr/>
              <p:nvPr/>
            </p:nvSpPr>
            <p:spPr>
              <a:xfrm>
                <a:off x="197504" y="114947"/>
                <a:ext cx="7590528" cy="559551"/>
              </a:xfrm>
              <a:prstGeom prst="roundRect">
                <a:avLst>
                  <a:gd name="adj" fmla="val 16667"/>
                </a:avLst>
              </a:prstGeom>
              <a:noFill/>
              <a:ln w="38100" cap="flat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2" name="Shape 524"/>
              <p:cNvSpPr/>
              <p:nvPr/>
            </p:nvSpPr>
            <p:spPr>
              <a:xfrm>
                <a:off x="438901" y="187023"/>
                <a:ext cx="7128941" cy="4145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defRPr sz="1200" b="1">
                    <a:solidFill>
                      <a:srgbClr val="1F4E79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lang="ru-RU" sz="1400" b="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Указ Президента РФ от 02.04.2013        </a:t>
                </a:r>
                <a:r>
                  <a:rPr lang="ru-RU" sz="1400" b="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ru-RU" sz="1400" b="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№ 309</a:t>
                </a:r>
                <a:endParaRPr sz="1400" b="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17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781430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Регулирование конфликта интересов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69108" y="1585008"/>
            <a:ext cx="10872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Конфликт интересов несет в себе риски для организации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5400000">
            <a:off x="6026324" y="-1766985"/>
            <a:ext cx="200313" cy="791704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9108" y="2438070"/>
            <a:ext cx="10872000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Необходимость ограничения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влияния личной заинтересованности работников на реализуемые ими трудовые функции, принимаемые деловые решения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9108" y="3232444"/>
            <a:ext cx="10872000" cy="648000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Сам </a:t>
            </a:r>
            <a:r>
              <a:rPr lang="ru-RU" sz="1800" b="1" dirty="0">
                <a:solidFill>
                  <a:schemeClr val="accent5"/>
                </a:solidFill>
              </a:rPr>
              <a:t>по себе конфликт интересов не является правонарушением и </a:t>
            </a:r>
            <a:r>
              <a:rPr lang="ru-RU" sz="1800" b="1" dirty="0" smtClean="0">
                <a:solidFill>
                  <a:schemeClr val="accent5"/>
                </a:solidFill>
              </a:rPr>
              <a:t>не </a:t>
            </a:r>
            <a:r>
              <a:rPr lang="ru-RU" sz="1800" b="1" dirty="0">
                <a:solidFill>
                  <a:schemeClr val="accent5"/>
                </a:solidFill>
              </a:rPr>
              <a:t>тождественен коррупции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9108" y="4026818"/>
            <a:ext cx="10872000" cy="1477311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Организациям,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на работников которых законодательством Российской Федерации не возложена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обязанность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принимать меры по предотвращению и урегулированию конфликта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интересов,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рекомендуется, чтобы вводимые определения понятия “конфликт интересов” не противоречили общим подходам, заложенным в соответствующих определениях Федерального закона “О противодействии коррупции”</a:t>
            </a:r>
          </a:p>
        </p:txBody>
      </p:sp>
    </p:spTree>
    <p:extLst>
      <p:ext uri="{BB962C8B-B14F-4D97-AF65-F5344CB8AC3E}">
        <p14:creationId xmlns:p14="http://schemas.microsoft.com/office/powerpoint/2010/main" val="7173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40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67"/>
          <p:cNvGrpSpPr/>
          <p:nvPr/>
        </p:nvGrpSpPr>
        <p:grpSpPr>
          <a:xfrm>
            <a:off x="9215475" y="3933825"/>
            <a:ext cx="2976525" cy="2724150"/>
            <a:chOff x="10958550" y="2867025"/>
            <a:chExt cx="2976525" cy="2724150"/>
          </a:xfrm>
        </p:grpSpPr>
        <p:pic>
          <p:nvPicPr>
            <p:cNvPr id="6146" name="Picture 2" descr="C:\Users\TuguchevNM\Downloads\noun_74291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2639"/>
            <a:stretch>
              <a:fillRect/>
            </a:stretch>
          </p:blipFill>
          <p:spPr bwMode="auto">
            <a:xfrm>
              <a:off x="10958550" y="2962275"/>
              <a:ext cx="2976525" cy="2600325"/>
            </a:xfrm>
            <a:prstGeom prst="rect">
              <a:avLst/>
            </a:prstGeom>
            <a:noFill/>
          </p:spPr>
        </p:pic>
        <p:sp>
          <p:nvSpPr>
            <p:cNvPr id="67" name="Прямоугольник 66"/>
            <p:cNvSpPr/>
            <p:nvPr/>
          </p:nvSpPr>
          <p:spPr>
            <a:xfrm>
              <a:off x="11249025" y="2867025"/>
              <a:ext cx="2333625" cy="272415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9425" y="0"/>
            <a:ext cx="1146175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graphicFrame>
        <p:nvGraphicFramePr>
          <p:cNvPr id="25" name="Схема 24"/>
          <p:cNvGraphicFramePr/>
          <p:nvPr/>
        </p:nvGraphicFramePr>
        <p:xfrm>
          <a:off x="0" y="838200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Shape 515"/>
          <p:cNvSpPr/>
          <p:nvPr/>
        </p:nvSpPr>
        <p:spPr>
          <a:xfrm flipV="1">
            <a:off x="2181704" y="2097750"/>
            <a:ext cx="431598" cy="2777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3" name="Group 519"/>
          <p:cNvGrpSpPr/>
          <p:nvPr/>
        </p:nvGrpSpPr>
        <p:grpSpPr>
          <a:xfrm>
            <a:off x="2764060" y="2500293"/>
            <a:ext cx="7722000" cy="378000"/>
            <a:chOff x="-76813" y="-223493"/>
            <a:chExt cx="7721999" cy="899234"/>
          </a:xfrm>
        </p:grpSpPr>
        <p:sp>
          <p:nvSpPr>
            <p:cNvPr id="13" name="Shape 517"/>
            <p:cNvSpPr/>
            <p:nvPr/>
          </p:nvSpPr>
          <p:spPr>
            <a:xfrm>
              <a:off x="-76813" y="-223493"/>
              <a:ext cx="7721999" cy="89923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15" name="Shape 518"/>
            <p:cNvSpPr/>
            <p:nvPr/>
          </p:nvSpPr>
          <p:spPr>
            <a:xfrm>
              <a:off x="58752" y="-100943"/>
              <a:ext cx="7415003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законность</a:t>
              </a:r>
              <a:endParaRPr sz="1800" b="0" dirty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4" name="Group 525"/>
          <p:cNvGrpSpPr/>
          <p:nvPr/>
        </p:nvGrpSpPr>
        <p:grpSpPr>
          <a:xfrm>
            <a:off x="2767160" y="1745242"/>
            <a:ext cx="7721458" cy="647700"/>
            <a:chOff x="0" y="-2102"/>
            <a:chExt cx="7721458" cy="457814"/>
          </a:xfrm>
        </p:grpSpPr>
        <p:sp>
          <p:nvSpPr>
            <p:cNvPr id="17" name="Shape 523"/>
            <p:cNvSpPr/>
            <p:nvPr/>
          </p:nvSpPr>
          <p:spPr>
            <a:xfrm>
              <a:off x="0" y="-2102"/>
              <a:ext cx="7721458" cy="45781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18" name="Shape 524"/>
            <p:cNvSpPr/>
            <p:nvPr/>
          </p:nvSpPr>
          <p:spPr>
            <a:xfrm>
              <a:off x="119947" y="28729"/>
              <a:ext cx="7505401" cy="3915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признание, обеспечение и защита основных прав и свобод человека и гражданина</a:t>
              </a:r>
              <a:endParaRPr lang="ru-RU" sz="1800" b="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20" name="Shape 556"/>
          <p:cNvSpPr/>
          <p:nvPr/>
        </p:nvSpPr>
        <p:spPr>
          <a:xfrm>
            <a:off x="2189320" y="2679503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cxnSp>
        <p:nvCxnSpPr>
          <p:cNvPr id="24" name="Прямая соединительная линия 23"/>
          <p:cNvCxnSpPr>
            <a:endCxn id="58" idx="0"/>
          </p:cNvCxnSpPr>
          <p:nvPr/>
        </p:nvCxnSpPr>
        <p:spPr>
          <a:xfrm>
            <a:off x="2181704" y="1271078"/>
            <a:ext cx="11904" cy="5047021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19"/>
          <p:cNvGrpSpPr/>
          <p:nvPr/>
        </p:nvGrpSpPr>
        <p:grpSpPr>
          <a:xfrm>
            <a:off x="2766618" y="3003434"/>
            <a:ext cx="7722000" cy="648000"/>
            <a:chOff x="-76813" y="-339010"/>
            <a:chExt cx="7721999" cy="1179095"/>
          </a:xfrm>
        </p:grpSpPr>
        <p:sp>
          <p:nvSpPr>
            <p:cNvPr id="35" name="Shape 517"/>
            <p:cNvSpPr/>
            <p:nvPr/>
          </p:nvSpPr>
          <p:spPr>
            <a:xfrm>
              <a:off x="-76813" y="-339010"/>
              <a:ext cx="7721999" cy="1179095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6" name="Shape 518"/>
            <p:cNvSpPr/>
            <p:nvPr/>
          </p:nvSpPr>
          <p:spPr>
            <a:xfrm>
              <a:off x="43676" y="-264789"/>
              <a:ext cx="7415003" cy="10080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публичность и открытость деятельности государственных органов и органов местного самоуправления</a:t>
              </a:r>
              <a:endParaRPr lang="ru-RU" sz="1800" b="0" dirty="0"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37" name="Shape 556"/>
          <p:cNvSpPr/>
          <p:nvPr/>
        </p:nvSpPr>
        <p:spPr>
          <a:xfrm>
            <a:off x="2189320" y="3325845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7" name="Group 519"/>
          <p:cNvGrpSpPr/>
          <p:nvPr/>
        </p:nvGrpSpPr>
        <p:grpSpPr>
          <a:xfrm>
            <a:off x="2766618" y="3764784"/>
            <a:ext cx="7722000" cy="666000"/>
            <a:chOff x="-76813" y="-84811"/>
            <a:chExt cx="7721999" cy="726373"/>
          </a:xfrm>
        </p:grpSpPr>
        <p:sp>
          <p:nvSpPr>
            <p:cNvPr id="43" name="Shape 517"/>
            <p:cNvSpPr/>
            <p:nvPr/>
          </p:nvSpPr>
          <p:spPr>
            <a:xfrm>
              <a:off x="-76813" y="-84811"/>
              <a:ext cx="7721999" cy="72637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4" name="Shape 518"/>
            <p:cNvSpPr/>
            <p:nvPr/>
          </p:nvSpPr>
          <p:spPr>
            <a:xfrm>
              <a:off x="46457" y="-28279"/>
              <a:ext cx="7415003" cy="604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неотвратимость ответственности за совершение коррупционных правонарушений</a:t>
              </a:r>
              <a:endParaRPr lang="ru-RU" sz="1800" b="0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45" name="Shape 556"/>
          <p:cNvSpPr/>
          <p:nvPr/>
        </p:nvSpPr>
        <p:spPr>
          <a:xfrm>
            <a:off x="2189320" y="4099018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8" name="Group 519"/>
          <p:cNvGrpSpPr/>
          <p:nvPr/>
        </p:nvGrpSpPr>
        <p:grpSpPr>
          <a:xfrm>
            <a:off x="2758576" y="4539897"/>
            <a:ext cx="7722000" cy="861060"/>
            <a:chOff x="-76813" y="-298799"/>
            <a:chExt cx="7721999" cy="1215757"/>
          </a:xfrm>
        </p:grpSpPr>
        <p:sp>
          <p:nvSpPr>
            <p:cNvPr id="47" name="Shape 517"/>
            <p:cNvSpPr/>
            <p:nvPr/>
          </p:nvSpPr>
          <p:spPr>
            <a:xfrm>
              <a:off x="-76813" y="-298799"/>
              <a:ext cx="7721999" cy="121575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8" name="Shape 518"/>
            <p:cNvSpPr/>
            <p:nvPr/>
          </p:nvSpPr>
          <p:spPr>
            <a:xfrm>
              <a:off x="51718" y="-275332"/>
              <a:ext cx="7415003" cy="11733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комплексное использование политических, организационных, информационно-пропагандистских, социально-экономических, правовых, специальных и иных мер</a:t>
              </a:r>
              <a:endParaRPr lang="ru-RU" sz="1800" b="0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58" name="Shape 556"/>
          <p:cNvSpPr/>
          <p:nvPr/>
        </p:nvSpPr>
        <p:spPr>
          <a:xfrm>
            <a:off x="2193608" y="6318099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9" name="Shape 556"/>
          <p:cNvSpPr/>
          <p:nvPr/>
        </p:nvSpPr>
        <p:spPr>
          <a:xfrm>
            <a:off x="2181388" y="4970427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" name="Shape 556"/>
          <p:cNvSpPr/>
          <p:nvPr/>
        </p:nvSpPr>
        <p:spPr>
          <a:xfrm>
            <a:off x="2167200" y="5692194"/>
            <a:ext cx="422278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9" name="Group 519"/>
          <p:cNvGrpSpPr/>
          <p:nvPr/>
        </p:nvGrpSpPr>
        <p:grpSpPr>
          <a:xfrm>
            <a:off x="2766618" y="5507574"/>
            <a:ext cx="7722000" cy="378000"/>
            <a:chOff x="-76813" y="44992"/>
            <a:chExt cx="7721999" cy="620146"/>
          </a:xfrm>
        </p:grpSpPr>
        <p:sp>
          <p:nvSpPr>
            <p:cNvPr id="55" name="Shape 517"/>
            <p:cNvSpPr/>
            <p:nvPr/>
          </p:nvSpPr>
          <p:spPr>
            <a:xfrm>
              <a:off x="-76813" y="44992"/>
              <a:ext cx="7721999" cy="620146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56" name="Shape 518"/>
            <p:cNvSpPr/>
            <p:nvPr/>
          </p:nvSpPr>
          <p:spPr>
            <a:xfrm>
              <a:off x="36522" y="115735"/>
              <a:ext cx="7415003" cy="454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приоритетное применение мер по предупреждению коррупции</a:t>
              </a:r>
              <a:endParaRPr lang="ru-RU" sz="1800" b="0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11" name="Group 519"/>
          <p:cNvGrpSpPr/>
          <p:nvPr/>
        </p:nvGrpSpPr>
        <p:grpSpPr>
          <a:xfrm>
            <a:off x="2758576" y="5995688"/>
            <a:ext cx="7722000" cy="648000"/>
            <a:chOff x="-76813" y="-298801"/>
            <a:chExt cx="7721999" cy="1406631"/>
          </a:xfrm>
        </p:grpSpPr>
        <p:sp>
          <p:nvSpPr>
            <p:cNvPr id="59" name="Shape 517"/>
            <p:cNvSpPr/>
            <p:nvPr/>
          </p:nvSpPr>
          <p:spPr>
            <a:xfrm>
              <a:off x="-76813" y="-298801"/>
              <a:ext cx="7721999" cy="1406631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60" name="Shape 518"/>
            <p:cNvSpPr/>
            <p:nvPr/>
          </p:nvSpPr>
          <p:spPr>
            <a:xfrm>
              <a:off x="46156" y="-200224"/>
              <a:ext cx="7415003" cy="12025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сотрудничество государства с институтами гражданского общества, международными организациями и физическими лицами</a:t>
              </a:r>
              <a:endParaRPr lang="ru-RU" sz="1800" b="0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8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165341" y="3789215"/>
            <a:ext cx="2812211" cy="3044165"/>
            <a:chOff x="165339" y="3684439"/>
            <a:chExt cx="2812211" cy="3044165"/>
          </a:xfrm>
        </p:grpSpPr>
        <p:pic>
          <p:nvPicPr>
            <p:cNvPr id="2050" name="Picture 2" descr="C:\Users\TuguchevNM\Downloads\noun_116245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5951"/>
            <a:stretch>
              <a:fillRect/>
            </a:stretch>
          </p:blipFill>
          <p:spPr bwMode="auto">
            <a:xfrm>
              <a:off x="165339" y="4252823"/>
              <a:ext cx="2812211" cy="2363637"/>
            </a:xfrm>
            <a:prstGeom prst="rect">
              <a:avLst/>
            </a:prstGeom>
            <a:noFill/>
          </p:spPr>
        </p:pic>
        <p:sp>
          <p:nvSpPr>
            <p:cNvPr id="42" name="Прямоугольник 41"/>
            <p:cNvSpPr/>
            <p:nvPr/>
          </p:nvSpPr>
          <p:spPr>
            <a:xfrm>
              <a:off x="267419" y="3684439"/>
              <a:ext cx="2294626" cy="3044165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 flipV="1">
            <a:off x="2232028" y="1781175"/>
            <a:ext cx="0" cy="4662726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1542" y="802709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Обязанность организаций принимать меры по предупреждению коррупции</a:t>
            </a:r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134356347"/>
              </p:ext>
            </p:extLst>
          </p:nvPr>
        </p:nvGraphicFramePr>
        <p:xfrm>
          <a:off x="165100" y="1381127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23332" y="3"/>
            <a:ext cx="96227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652579" y="2106440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определение подразделений или должностных лиц, ответственных за профилактику коррупционных и иных правонарушений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652579" y="2903496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сотрудничество организации с правоохранительными органами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652579" y="3702465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разработку и внедрение в практику стандартов и процедур, направленных на обеспечение добросовестной работы организации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652579" y="4506655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>
                <a:solidFill>
                  <a:schemeClr val="accent5"/>
                </a:solidFill>
              </a:rPr>
              <a:t>принятие кодекса этики и служебного поведения работников организации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652579" y="5313278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>
                <a:solidFill>
                  <a:schemeClr val="accent5"/>
                </a:solidFill>
              </a:rPr>
              <a:t>предотвращение и урегулирование конфликта интересов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652579" y="6119901"/>
            <a:ext cx="8856000" cy="648000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>
                <a:solidFill>
                  <a:schemeClr val="accent5"/>
                </a:solidFill>
              </a:rPr>
              <a:t>недопущение составления неофициальной отчетности и использования поддельных документов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69" name="Shape 515"/>
          <p:cNvSpPr/>
          <p:nvPr/>
        </p:nvSpPr>
        <p:spPr>
          <a:xfrm flipV="1">
            <a:off x="2226505" y="3227496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0" name="Shape 515"/>
          <p:cNvSpPr/>
          <p:nvPr/>
        </p:nvSpPr>
        <p:spPr>
          <a:xfrm flipV="1">
            <a:off x="2226505" y="2430440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1" name="Shape 515"/>
          <p:cNvSpPr/>
          <p:nvPr/>
        </p:nvSpPr>
        <p:spPr>
          <a:xfrm flipV="1">
            <a:off x="2220481" y="4044036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" name="Shape 515"/>
          <p:cNvSpPr/>
          <p:nvPr/>
        </p:nvSpPr>
        <p:spPr>
          <a:xfrm flipV="1">
            <a:off x="2220481" y="4830655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3" name="Shape 515"/>
          <p:cNvSpPr/>
          <p:nvPr/>
        </p:nvSpPr>
        <p:spPr>
          <a:xfrm flipV="1">
            <a:off x="2214457" y="5637278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4" name="Shape 515"/>
          <p:cNvSpPr/>
          <p:nvPr/>
        </p:nvSpPr>
        <p:spPr>
          <a:xfrm flipV="1">
            <a:off x="2226505" y="6423372"/>
            <a:ext cx="335542" cy="0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16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1150794"/>
            <a:ext cx="3519064" cy="4996350"/>
          </a:xfrm>
          <a:prstGeom prst="rect">
            <a:avLst/>
          </a:prstGeom>
        </p:spPr>
      </p:pic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3310" y="80128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Методическое обеспечение принятия организациями антикоррупционных мер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5665601" y="1832398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Антикоррупционная политика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5665601" y="2727135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Антикоррупционное подразделение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5665601" y="3621872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Оценка коррупционных рисков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5665601" y="45166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Регулирование конфликта интересов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8695887" y="136204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Стандарты и кодексы поведения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8695887" y="2256784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Проверка контрагентов и оговорка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8725601" y="3151521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Антикоррупционный аудит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8725601" y="4046258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Обучение работников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>
            <a:off x="8725601" y="4940995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Внутренний контроль и мониторинг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7" name="Шестиугольник 46"/>
          <p:cNvSpPr/>
          <p:nvPr/>
        </p:nvSpPr>
        <p:spPr>
          <a:xfrm>
            <a:off x="5665601" y="5416872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Каналы получения информации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8" name="Шестиугольник 47"/>
          <p:cNvSpPr/>
          <p:nvPr/>
        </p:nvSpPr>
        <p:spPr>
          <a:xfrm>
            <a:off x="8725601" y="581664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Взаимодействие с ФГО и участие в инициативах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4916" y="6267690"/>
            <a:ext cx="4812631" cy="37183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hlinkClick r:id="rId5"/>
              </a:rPr>
              <a:t>https://rosmintrud.ru/ministry/programms/anticorruption/015</a:t>
            </a:r>
            <a:endParaRPr lang="ru-RU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37632" y="3"/>
            <a:ext cx="84797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51541" y="802576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Ключевые элементы 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5" name="Пятиугольник 34"/>
          <p:cNvSpPr/>
          <p:nvPr/>
        </p:nvSpPr>
        <p:spPr>
          <a:xfrm>
            <a:off x="339323" y="1850913"/>
            <a:ext cx="2722964" cy="900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/>
              <a:t>Предупреждение</a:t>
            </a:r>
          </a:p>
        </p:txBody>
      </p:sp>
      <p:grpSp>
        <p:nvGrpSpPr>
          <p:cNvPr id="36" name="Group 525"/>
          <p:cNvGrpSpPr/>
          <p:nvPr/>
        </p:nvGrpSpPr>
        <p:grpSpPr>
          <a:xfrm>
            <a:off x="3461396" y="1586410"/>
            <a:ext cx="8352712" cy="1440000"/>
            <a:chOff x="0" y="-130016"/>
            <a:chExt cx="7721458" cy="682538"/>
          </a:xfrm>
        </p:grpSpPr>
        <p:sp>
          <p:nvSpPr>
            <p:cNvPr id="37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" name="Shape 524"/>
            <p:cNvSpPr/>
            <p:nvPr/>
          </p:nvSpPr>
          <p:spPr>
            <a:xfrm>
              <a:off x="64922" y="14092"/>
              <a:ext cx="7550089" cy="393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построение </a:t>
              </a:r>
              <a:r>
                <a:rPr lang="ru-RU" sz="1800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процессов, </a:t>
              </a:r>
              <a:r>
                <a:rPr lang="ru-RU" sz="1800" dirty="0" err="1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минимизирующих</a:t>
              </a:r>
              <a:r>
                <a:rPr lang="ru-RU" sz="1800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возможности для возникновения конфликта интересов; </a:t>
              </a:r>
              <a:r>
                <a:rPr lang="ru-RU" sz="18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перераспределение обязанностей, внедрение проверочных процедур</a:t>
              </a:r>
            </a:p>
          </p:txBody>
        </p:sp>
      </p:grpSp>
      <p:sp>
        <p:nvSpPr>
          <p:cNvPr id="39" name="Пятиугольник 38"/>
          <p:cNvSpPr/>
          <p:nvPr/>
        </p:nvSpPr>
        <p:spPr>
          <a:xfrm>
            <a:off x="339323" y="3636634"/>
            <a:ext cx="2722964" cy="900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/>
              <a:t>Выявление</a:t>
            </a:r>
            <a:endParaRPr lang="ru-RU" sz="1800" b="1" dirty="0"/>
          </a:p>
        </p:txBody>
      </p:sp>
      <p:grpSp>
        <p:nvGrpSpPr>
          <p:cNvPr id="40" name="Group 525"/>
          <p:cNvGrpSpPr/>
          <p:nvPr/>
        </p:nvGrpSpPr>
        <p:grpSpPr>
          <a:xfrm>
            <a:off x="3461396" y="3367094"/>
            <a:ext cx="8352712" cy="1440000"/>
            <a:chOff x="0" y="-130016"/>
            <a:chExt cx="7721458" cy="682538"/>
          </a:xfrm>
        </p:grpSpPr>
        <p:sp>
          <p:nvSpPr>
            <p:cNvPr id="41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" name="Shape 524"/>
            <p:cNvSpPr/>
            <p:nvPr/>
          </p:nvSpPr>
          <p:spPr>
            <a:xfrm>
              <a:off x="64922" y="22259"/>
              <a:ext cx="7550089" cy="377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добровольное декларирование работником конфликта интересов;</a:t>
              </a:r>
            </a:p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самостоятельные проверки с использование открытых источников</a:t>
              </a:r>
            </a:p>
          </p:txBody>
        </p:sp>
      </p:grpSp>
      <p:sp>
        <p:nvSpPr>
          <p:cNvPr id="43" name="Пятиугольник 42"/>
          <p:cNvSpPr/>
          <p:nvPr/>
        </p:nvSpPr>
        <p:spPr>
          <a:xfrm>
            <a:off x="339323" y="5449381"/>
            <a:ext cx="2722964" cy="900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/>
              <a:t>Урегулирование</a:t>
            </a:r>
            <a:endParaRPr lang="ru-RU" sz="1800" b="1" dirty="0"/>
          </a:p>
        </p:txBody>
      </p:sp>
      <p:grpSp>
        <p:nvGrpSpPr>
          <p:cNvPr id="44" name="Group 525"/>
          <p:cNvGrpSpPr/>
          <p:nvPr/>
        </p:nvGrpSpPr>
        <p:grpSpPr>
          <a:xfrm>
            <a:off x="3461396" y="5078584"/>
            <a:ext cx="8352712" cy="1440000"/>
            <a:chOff x="-422647" y="-219373"/>
            <a:chExt cx="7721458" cy="755105"/>
          </a:xfrm>
        </p:grpSpPr>
        <p:sp>
          <p:nvSpPr>
            <p:cNvPr id="45" name="Shape 523"/>
            <p:cNvSpPr/>
            <p:nvPr/>
          </p:nvSpPr>
          <p:spPr>
            <a:xfrm>
              <a:off x="-422647" y="-183089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Shape 524"/>
            <p:cNvSpPr/>
            <p:nvPr/>
          </p:nvSpPr>
          <p:spPr>
            <a:xfrm>
              <a:off x="-336963" y="-219373"/>
              <a:ext cx="7550089" cy="755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усиление контроля;</a:t>
              </a:r>
            </a:p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перевод работника;</a:t>
              </a:r>
            </a:p>
            <a:p>
              <a:pPr marL="285750" indent="-285750">
                <a:buFontTx/>
                <a:buChar char="-"/>
              </a:pP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ограничение доступа;</a:t>
              </a:r>
            </a:p>
            <a:p>
              <a:pPr marL="285750" indent="-285750">
                <a:buFontTx/>
                <a:buChar char="-"/>
              </a:pPr>
              <a:r>
                <a:rPr lang="ru-RU" sz="1800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о</a:t>
              </a:r>
              <a:r>
                <a:rPr lang="ru-RU" sz="18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тказ от выгоды и иные</a:t>
              </a:r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330993" y="318783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39323" y="497266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2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80312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Положение о регулировании конфликта интересов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716850" y="1905499"/>
            <a:ext cx="3719000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Цели и задачи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719243" y="3356113"/>
            <a:ext cx="3716607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Круг лиц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732090" y="4806727"/>
            <a:ext cx="3716607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Основные понятия </a:t>
            </a:r>
            <a:r>
              <a:rPr lang="ru-RU" sz="1800" b="1" dirty="0">
                <a:solidFill>
                  <a:schemeClr val="accent5"/>
                </a:solidFill>
              </a:rPr>
              <a:t>и определения</a:t>
            </a:r>
          </a:p>
        </p:txBody>
      </p:sp>
      <p:sp>
        <p:nvSpPr>
          <p:cNvPr id="41" name="Шестиугольник 40"/>
          <p:cNvSpPr/>
          <p:nvPr/>
        </p:nvSpPr>
        <p:spPr>
          <a:xfrm>
            <a:off x="4240178" y="2630806"/>
            <a:ext cx="3719000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Принципы </a:t>
            </a:r>
            <a:r>
              <a:rPr lang="ru-RU" sz="1800" b="1" dirty="0">
                <a:solidFill>
                  <a:schemeClr val="accent5"/>
                </a:solidFill>
              </a:rPr>
              <a:t>раскрытия и урегулирования конфликта интересов</a:t>
            </a:r>
          </a:p>
        </p:txBody>
      </p:sp>
      <p:sp>
        <p:nvSpPr>
          <p:cNvPr id="42" name="Шестиугольник 41"/>
          <p:cNvSpPr/>
          <p:nvPr/>
        </p:nvSpPr>
        <p:spPr>
          <a:xfrm>
            <a:off x="4240178" y="4078537"/>
            <a:ext cx="3719000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Действия </a:t>
            </a:r>
            <a:r>
              <a:rPr lang="ru-RU" sz="1800" b="1" dirty="0">
                <a:solidFill>
                  <a:schemeClr val="accent5"/>
                </a:solidFill>
              </a:rPr>
              <a:t>работников в связи с </a:t>
            </a:r>
            <a:r>
              <a:rPr lang="ru-RU" sz="1800" b="1" dirty="0" smtClean="0">
                <a:solidFill>
                  <a:schemeClr val="accent5"/>
                </a:solidFill>
              </a:rPr>
              <a:t>конфликтом </a:t>
            </a:r>
            <a:r>
              <a:rPr lang="ru-RU" sz="1800" b="1" dirty="0">
                <a:solidFill>
                  <a:schemeClr val="accent5"/>
                </a:solidFill>
              </a:rPr>
              <a:t>интересов и порядок их осуществления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7761113" y="1905499"/>
            <a:ext cx="3719000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Декларирование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7763506" y="3356113"/>
            <a:ext cx="3716607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Порядок урегулирования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7776353" y="4806727"/>
            <a:ext cx="3716607" cy="128533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Меры ответственности</a:t>
            </a:r>
            <a:endParaRPr lang="ru-RU" sz="1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7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69"/>
          <p:cNvGrpSpPr/>
          <p:nvPr/>
        </p:nvGrpSpPr>
        <p:grpSpPr>
          <a:xfrm>
            <a:off x="8801100" y="3964727"/>
            <a:ext cx="3390900" cy="2893273"/>
            <a:chOff x="9029700" y="4183802"/>
            <a:chExt cx="3390900" cy="2893273"/>
          </a:xfrm>
        </p:grpSpPr>
        <p:pic>
          <p:nvPicPr>
            <p:cNvPr id="6147" name="Picture 3" descr="C:\Users\TuguchevNM\Downloads\noun_91180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8889"/>
            <a:stretch>
              <a:fillRect/>
            </a:stretch>
          </p:blipFill>
          <p:spPr bwMode="auto">
            <a:xfrm>
              <a:off x="9029700" y="4183802"/>
              <a:ext cx="3390900" cy="2750397"/>
            </a:xfrm>
            <a:prstGeom prst="rect">
              <a:avLst/>
            </a:prstGeom>
            <a:noFill/>
          </p:spPr>
        </p:pic>
        <p:sp>
          <p:nvSpPr>
            <p:cNvPr id="67" name="Прямоугольник 66"/>
            <p:cNvSpPr/>
            <p:nvPr/>
          </p:nvSpPr>
          <p:spPr>
            <a:xfrm>
              <a:off x="9382125" y="4276725"/>
              <a:ext cx="2628900" cy="280035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850831250"/>
              </p:ext>
            </p:extLst>
          </p:nvPr>
        </p:nvGraphicFramePr>
        <p:xfrm>
          <a:off x="0" y="3125681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Shape 515"/>
          <p:cNvSpPr/>
          <p:nvPr/>
        </p:nvSpPr>
        <p:spPr>
          <a:xfrm>
            <a:off x="2222725" y="4391371"/>
            <a:ext cx="422278" cy="1590"/>
          </a:xfrm>
          <a:prstGeom prst="line">
            <a:avLst/>
          </a:prstGeom>
          <a:ln w="190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" name="Shape 556"/>
          <p:cNvSpPr/>
          <p:nvPr/>
        </p:nvSpPr>
        <p:spPr>
          <a:xfrm>
            <a:off x="2221863" y="5045921"/>
            <a:ext cx="422278" cy="1589"/>
          </a:xfrm>
          <a:prstGeom prst="line">
            <a:avLst/>
          </a:prstGeom>
          <a:ln w="190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cxnSp>
        <p:nvCxnSpPr>
          <p:cNvPr id="24" name="Прямая соединительная линия 23"/>
          <p:cNvCxnSpPr>
            <a:endCxn id="37" idx="0"/>
          </p:cNvCxnSpPr>
          <p:nvPr/>
        </p:nvCxnSpPr>
        <p:spPr>
          <a:xfrm>
            <a:off x="2219328" y="3595582"/>
            <a:ext cx="86" cy="212988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hape 556"/>
          <p:cNvSpPr/>
          <p:nvPr/>
        </p:nvSpPr>
        <p:spPr>
          <a:xfrm>
            <a:off x="2219414" y="5725462"/>
            <a:ext cx="422278" cy="1589"/>
          </a:xfrm>
          <a:prstGeom prst="line">
            <a:avLst/>
          </a:prstGeom>
          <a:ln w="19050">
            <a:solidFill>
              <a:srgbClr val="E7E6E6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" name="TextBox 25"/>
          <p:cNvSpPr txBox="1"/>
          <p:nvPr/>
        </p:nvSpPr>
        <p:spPr>
          <a:xfrm>
            <a:off x="551543" y="80123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Государственная политика по противодействию коррупции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332" y="1505597"/>
            <a:ext cx="11145383" cy="1303097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2000" i="1" u="sng">
                <a:solidFill>
                  <a:schemeClr val="accent5"/>
                </a:solidFill>
                <a:cs typeface="Times New Roman" pitchFamily="18" charset="0"/>
              </a:rPr>
              <a:t>Механизм противодействия коррупции </a:t>
            </a:r>
            <a:r>
              <a:rPr lang="ru-RU" sz="2000">
                <a:solidFill>
                  <a:schemeClr val="accent5"/>
                </a:solidFill>
                <a:cs typeface="Times New Roman" pitchFamily="18" charset="0"/>
              </a:rPr>
              <a:t> представляет собой закрепленную в законодательстве и применяемую на практике систему, включающую три взаимоувязанных и в то же время относительно самостоятельных элемента</a:t>
            </a:r>
            <a:endParaRPr lang="ru-RU" sz="2000" dirty="0">
              <a:solidFill>
                <a:schemeClr val="accent5"/>
              </a:solidFill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97404" y="4209993"/>
            <a:ext cx="872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solidFill>
                  <a:schemeClr val="accent5"/>
                </a:solidFill>
              </a:rPr>
              <a:t>Предупреждение </a:t>
            </a:r>
            <a:r>
              <a:rPr lang="ru-RU" sz="1800" dirty="0">
                <a:solidFill>
                  <a:schemeClr val="accent5"/>
                </a:solidFill>
              </a:rPr>
              <a:t>(профилактика) коррупции</a:t>
            </a:r>
            <a:endParaRPr lang="ru-RU" sz="1800" i="1" dirty="0">
              <a:solidFill>
                <a:schemeClr val="accent5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797404" y="4863035"/>
            <a:ext cx="872931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</a:rPr>
              <a:t>Уголовное преследование лиц, совершивших коррупционные преступления </a:t>
            </a:r>
            <a:r>
              <a:rPr lang="ru-RU" sz="1800" i="1" dirty="0" smtClean="0">
                <a:solidFill>
                  <a:schemeClr val="accent5"/>
                </a:solidFill>
              </a:rPr>
              <a:t>(борьба</a:t>
            </a:r>
            <a:r>
              <a:rPr lang="ru-RU" sz="2000" i="1" dirty="0" smtClean="0">
                <a:solidFill>
                  <a:schemeClr val="accent5"/>
                </a:solidFill>
              </a:rPr>
              <a:t>)</a:t>
            </a:r>
            <a:endParaRPr lang="ru-RU" sz="2000" dirty="0">
              <a:solidFill>
                <a:schemeClr val="accent5"/>
              </a:solidFill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797404" y="5543870"/>
            <a:ext cx="872931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i="1" dirty="0">
                <a:solidFill>
                  <a:schemeClr val="accent5"/>
                </a:solidFill>
              </a:rPr>
              <a:t>Минимизация и (или) ликвидация </a:t>
            </a:r>
            <a:r>
              <a:rPr lang="ru-RU" sz="1800" dirty="0">
                <a:solidFill>
                  <a:schemeClr val="accent5"/>
                </a:solidFill>
              </a:rPr>
              <a:t>последствий коррупционных деяний</a:t>
            </a:r>
            <a:endParaRPr lang="ru-RU" sz="1800" i="1" dirty="0">
              <a:solidFill>
                <a:schemeClr val="accent5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4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3" y="80181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  <a:cs typeface="Arial" panose="020B0604020202020204" pitchFamily="34" charset="0"/>
              </a:rPr>
              <a:t>Понятия «конфликт интересов» в законодательстве</a:t>
            </a:r>
            <a:endParaRPr lang="ru-RU" sz="2400" b="1" i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630680" y="2954837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Для целей антикоррупционного законодательства 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понятие </a:t>
            </a:r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«конфликт интересов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», установленное </a:t>
            </a:r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Федеральном законе № 273-ФЗ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30681" y="1923872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Необходимо разделять понятия «конфликт интересов» в Федеральном законе № 273-ФЗ </a:t>
            </a:r>
            <a:r>
              <a:rPr lang="ru-RU" sz="1800" b="1" dirty="0" smtClean="0">
                <a:solidFill>
                  <a:schemeClr val="accent5"/>
                </a:solidFill>
              </a:rPr>
              <a:t>                            и </a:t>
            </a:r>
            <a:r>
              <a:rPr lang="ru-RU" sz="1800" b="1" dirty="0">
                <a:solidFill>
                  <a:schemeClr val="accent5"/>
                </a:solidFill>
              </a:rPr>
              <a:t>Федеральном законе № 44-ФЗ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30681" y="3901381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</a:rPr>
              <a:t>Работу по выявлению личной заинтересованности при осуществлении закупочной деятельности проводят антикоррупционные подразделения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30681" y="4873404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</a:rPr>
              <a:t>Требуется устанавливать факт распространения статей 10 и 11 Федерального закона № 273-ФЗ                 на конкретных работников организации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5588" y="283213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7487" y="382669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17488" y="4777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9358" y="185389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9358" y="299890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9358" y="395126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99358" y="488947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68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Базовые принципы построения антикоррупционной работы в закупках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728280" y="1549873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Принцип законности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4250412" y="2152636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Принцип результативности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7772543" y="1549873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Принцип учета ресурсов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6009756" y="-648437"/>
            <a:ext cx="200313" cy="791704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912" y="3649177"/>
            <a:ext cx="10872000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Работа, направленная на выявление личной заинтересованности, должна осуществляться с учетом фактических возможностей органа (организации)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Freeform 30"/>
          <p:cNvSpPr>
            <a:spLocks/>
          </p:cNvSpPr>
          <p:nvPr/>
        </p:nvSpPr>
        <p:spPr bwMode="auto">
          <a:xfrm rot="4888028">
            <a:off x="6840505" y="4439135"/>
            <a:ext cx="305770" cy="238125"/>
          </a:xfrm>
          <a:custGeom>
            <a:avLst/>
            <a:gdLst>
              <a:gd name="T0" fmla="*/ 2147483646 w 206"/>
              <a:gd name="T1" fmla="*/ 2147483646 h 292"/>
              <a:gd name="T2" fmla="*/ 2147483646 w 206"/>
              <a:gd name="T3" fmla="*/ 2147483646 h 292"/>
              <a:gd name="T4" fmla="*/ 2147483646 w 206"/>
              <a:gd name="T5" fmla="*/ 2147483646 h 292"/>
              <a:gd name="T6" fmla="*/ 2147483646 w 206"/>
              <a:gd name="T7" fmla="*/ 2147483646 h 292"/>
              <a:gd name="T8" fmla="*/ 2147483646 w 206"/>
              <a:gd name="T9" fmla="*/ 2147483646 h 292"/>
              <a:gd name="T10" fmla="*/ 2147483646 w 206"/>
              <a:gd name="T11" fmla="*/ 2147483646 h 292"/>
              <a:gd name="T12" fmla="*/ 2147483646 w 206"/>
              <a:gd name="T13" fmla="*/ 2147483646 h 292"/>
              <a:gd name="T14" fmla="*/ 2147483646 w 206"/>
              <a:gd name="T15" fmla="*/ 2147483646 h 292"/>
              <a:gd name="T16" fmla="*/ 2147483646 w 206"/>
              <a:gd name="T17" fmla="*/ 2147483646 h 292"/>
              <a:gd name="T18" fmla="*/ 2147483646 w 206"/>
              <a:gd name="T19" fmla="*/ 2147483646 h 292"/>
              <a:gd name="T20" fmla="*/ 2147483646 w 206"/>
              <a:gd name="T21" fmla="*/ 2147483646 h 292"/>
              <a:gd name="T22" fmla="*/ 2147483646 w 206"/>
              <a:gd name="T23" fmla="*/ 2147483646 h 292"/>
              <a:gd name="T24" fmla="*/ 2147483646 w 206"/>
              <a:gd name="T25" fmla="*/ 2147483646 h 292"/>
              <a:gd name="T26" fmla="*/ 0 w 206"/>
              <a:gd name="T27" fmla="*/ 2147483646 h 292"/>
              <a:gd name="T28" fmla="*/ 2147483646 w 206"/>
              <a:gd name="T29" fmla="*/ 2147483646 h 292"/>
              <a:gd name="T30" fmla="*/ 2147483646 w 206"/>
              <a:gd name="T31" fmla="*/ 2147483646 h 292"/>
              <a:gd name="T32" fmla="*/ 2147483646 w 206"/>
              <a:gd name="T33" fmla="*/ 2147483646 h 292"/>
              <a:gd name="T34" fmla="*/ 2147483646 w 206"/>
              <a:gd name="T35" fmla="*/ 2147483646 h 292"/>
              <a:gd name="T36" fmla="*/ 2147483646 w 206"/>
              <a:gd name="T37" fmla="*/ 2147483646 h 292"/>
              <a:gd name="T38" fmla="*/ 2147483646 w 206"/>
              <a:gd name="T39" fmla="*/ 2147483646 h 292"/>
              <a:gd name="T40" fmla="*/ 2147483646 w 206"/>
              <a:gd name="T41" fmla="*/ 2147483646 h 292"/>
              <a:gd name="T42" fmla="*/ 2147483646 w 206"/>
              <a:gd name="T43" fmla="*/ 2147483646 h 292"/>
              <a:gd name="T44" fmla="*/ 2147483646 w 206"/>
              <a:gd name="T45" fmla="*/ 2147483646 h 292"/>
              <a:gd name="T46" fmla="*/ 2147483646 w 206"/>
              <a:gd name="T47" fmla="*/ 2147483646 h 29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06"/>
              <a:gd name="T73" fmla="*/ 0 h 292"/>
              <a:gd name="T74" fmla="*/ 206 w 206"/>
              <a:gd name="T75" fmla="*/ 292 h 29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06" h="292">
                <a:moveTo>
                  <a:pt x="182" y="8"/>
                </a:moveTo>
                <a:cubicBezTo>
                  <a:pt x="192" y="6"/>
                  <a:pt x="200" y="0"/>
                  <a:pt x="206" y="11"/>
                </a:cubicBezTo>
                <a:cubicBezTo>
                  <a:pt x="204" y="16"/>
                  <a:pt x="201" y="20"/>
                  <a:pt x="196" y="24"/>
                </a:cubicBezTo>
                <a:cubicBezTo>
                  <a:pt x="198" y="67"/>
                  <a:pt x="192" y="109"/>
                  <a:pt x="186" y="144"/>
                </a:cubicBezTo>
                <a:cubicBezTo>
                  <a:pt x="193" y="161"/>
                  <a:pt x="183" y="174"/>
                  <a:pt x="176" y="188"/>
                </a:cubicBezTo>
                <a:cubicBezTo>
                  <a:pt x="170" y="188"/>
                  <a:pt x="165" y="190"/>
                  <a:pt x="161" y="186"/>
                </a:cubicBezTo>
                <a:cubicBezTo>
                  <a:pt x="157" y="182"/>
                  <a:pt x="163" y="166"/>
                  <a:pt x="165" y="158"/>
                </a:cubicBezTo>
                <a:cubicBezTo>
                  <a:pt x="168" y="145"/>
                  <a:pt x="169" y="136"/>
                  <a:pt x="172" y="129"/>
                </a:cubicBezTo>
                <a:cubicBezTo>
                  <a:pt x="173" y="101"/>
                  <a:pt x="178" y="74"/>
                  <a:pt x="178" y="46"/>
                </a:cubicBezTo>
                <a:cubicBezTo>
                  <a:pt x="144" y="89"/>
                  <a:pt x="113" y="131"/>
                  <a:pt x="85" y="176"/>
                </a:cubicBezTo>
                <a:cubicBezTo>
                  <a:pt x="76" y="190"/>
                  <a:pt x="68" y="206"/>
                  <a:pt x="57" y="218"/>
                </a:cubicBezTo>
                <a:cubicBezTo>
                  <a:pt x="56" y="219"/>
                  <a:pt x="59" y="220"/>
                  <a:pt x="57" y="222"/>
                </a:cubicBezTo>
                <a:cubicBezTo>
                  <a:pt x="44" y="236"/>
                  <a:pt x="35" y="272"/>
                  <a:pt x="20" y="286"/>
                </a:cubicBezTo>
                <a:cubicBezTo>
                  <a:pt x="16" y="289"/>
                  <a:pt x="5" y="292"/>
                  <a:pt x="0" y="282"/>
                </a:cubicBezTo>
                <a:cubicBezTo>
                  <a:pt x="16" y="268"/>
                  <a:pt x="23" y="247"/>
                  <a:pt x="34" y="227"/>
                </a:cubicBezTo>
                <a:cubicBezTo>
                  <a:pt x="40" y="217"/>
                  <a:pt x="48" y="208"/>
                  <a:pt x="54" y="198"/>
                </a:cubicBezTo>
                <a:cubicBezTo>
                  <a:pt x="80" y="155"/>
                  <a:pt x="107" y="111"/>
                  <a:pt x="138" y="74"/>
                </a:cubicBezTo>
                <a:cubicBezTo>
                  <a:pt x="146" y="60"/>
                  <a:pt x="159" y="46"/>
                  <a:pt x="171" y="30"/>
                </a:cubicBezTo>
                <a:cubicBezTo>
                  <a:pt x="143" y="39"/>
                  <a:pt x="107" y="71"/>
                  <a:pt x="74" y="93"/>
                </a:cubicBezTo>
                <a:cubicBezTo>
                  <a:pt x="68" y="92"/>
                  <a:pt x="65" y="91"/>
                  <a:pt x="60" y="85"/>
                </a:cubicBezTo>
                <a:cubicBezTo>
                  <a:pt x="65" y="77"/>
                  <a:pt x="74" y="74"/>
                  <a:pt x="80" y="69"/>
                </a:cubicBezTo>
                <a:cubicBezTo>
                  <a:pt x="105" y="51"/>
                  <a:pt x="125" y="29"/>
                  <a:pt x="156" y="15"/>
                </a:cubicBezTo>
                <a:cubicBezTo>
                  <a:pt x="159" y="13"/>
                  <a:pt x="158" y="12"/>
                  <a:pt x="162" y="15"/>
                </a:cubicBezTo>
                <a:cubicBezTo>
                  <a:pt x="165" y="7"/>
                  <a:pt x="173" y="9"/>
                  <a:pt x="182" y="8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000" tIns="0" rIns="0" bIns="0" anchor="ctr"/>
          <a:lstStyle/>
          <a:p>
            <a:endParaRPr lang="ru-RU"/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 rot="10800000">
            <a:off x="5157950" y="4411893"/>
            <a:ext cx="305770" cy="238125"/>
          </a:xfrm>
          <a:custGeom>
            <a:avLst/>
            <a:gdLst>
              <a:gd name="T0" fmla="*/ 2147483646 w 206"/>
              <a:gd name="T1" fmla="*/ 2147483646 h 292"/>
              <a:gd name="T2" fmla="*/ 2147483646 w 206"/>
              <a:gd name="T3" fmla="*/ 2147483646 h 292"/>
              <a:gd name="T4" fmla="*/ 2147483646 w 206"/>
              <a:gd name="T5" fmla="*/ 2147483646 h 292"/>
              <a:gd name="T6" fmla="*/ 2147483646 w 206"/>
              <a:gd name="T7" fmla="*/ 2147483646 h 292"/>
              <a:gd name="T8" fmla="*/ 2147483646 w 206"/>
              <a:gd name="T9" fmla="*/ 2147483646 h 292"/>
              <a:gd name="T10" fmla="*/ 2147483646 w 206"/>
              <a:gd name="T11" fmla="*/ 2147483646 h 292"/>
              <a:gd name="T12" fmla="*/ 2147483646 w 206"/>
              <a:gd name="T13" fmla="*/ 2147483646 h 292"/>
              <a:gd name="T14" fmla="*/ 2147483646 w 206"/>
              <a:gd name="T15" fmla="*/ 2147483646 h 292"/>
              <a:gd name="T16" fmla="*/ 2147483646 w 206"/>
              <a:gd name="T17" fmla="*/ 2147483646 h 292"/>
              <a:gd name="T18" fmla="*/ 2147483646 w 206"/>
              <a:gd name="T19" fmla="*/ 2147483646 h 292"/>
              <a:gd name="T20" fmla="*/ 2147483646 w 206"/>
              <a:gd name="T21" fmla="*/ 2147483646 h 292"/>
              <a:gd name="T22" fmla="*/ 2147483646 w 206"/>
              <a:gd name="T23" fmla="*/ 2147483646 h 292"/>
              <a:gd name="T24" fmla="*/ 2147483646 w 206"/>
              <a:gd name="T25" fmla="*/ 2147483646 h 292"/>
              <a:gd name="T26" fmla="*/ 0 w 206"/>
              <a:gd name="T27" fmla="*/ 2147483646 h 292"/>
              <a:gd name="T28" fmla="*/ 2147483646 w 206"/>
              <a:gd name="T29" fmla="*/ 2147483646 h 292"/>
              <a:gd name="T30" fmla="*/ 2147483646 w 206"/>
              <a:gd name="T31" fmla="*/ 2147483646 h 292"/>
              <a:gd name="T32" fmla="*/ 2147483646 w 206"/>
              <a:gd name="T33" fmla="*/ 2147483646 h 292"/>
              <a:gd name="T34" fmla="*/ 2147483646 w 206"/>
              <a:gd name="T35" fmla="*/ 2147483646 h 292"/>
              <a:gd name="T36" fmla="*/ 2147483646 w 206"/>
              <a:gd name="T37" fmla="*/ 2147483646 h 292"/>
              <a:gd name="T38" fmla="*/ 2147483646 w 206"/>
              <a:gd name="T39" fmla="*/ 2147483646 h 292"/>
              <a:gd name="T40" fmla="*/ 2147483646 w 206"/>
              <a:gd name="T41" fmla="*/ 2147483646 h 292"/>
              <a:gd name="T42" fmla="*/ 2147483646 w 206"/>
              <a:gd name="T43" fmla="*/ 2147483646 h 292"/>
              <a:gd name="T44" fmla="*/ 2147483646 w 206"/>
              <a:gd name="T45" fmla="*/ 2147483646 h 292"/>
              <a:gd name="T46" fmla="*/ 2147483646 w 206"/>
              <a:gd name="T47" fmla="*/ 2147483646 h 29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06"/>
              <a:gd name="T73" fmla="*/ 0 h 292"/>
              <a:gd name="T74" fmla="*/ 206 w 206"/>
              <a:gd name="T75" fmla="*/ 292 h 29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06" h="292">
                <a:moveTo>
                  <a:pt x="182" y="8"/>
                </a:moveTo>
                <a:cubicBezTo>
                  <a:pt x="192" y="6"/>
                  <a:pt x="200" y="0"/>
                  <a:pt x="206" y="11"/>
                </a:cubicBezTo>
                <a:cubicBezTo>
                  <a:pt x="204" y="16"/>
                  <a:pt x="201" y="20"/>
                  <a:pt x="196" y="24"/>
                </a:cubicBezTo>
                <a:cubicBezTo>
                  <a:pt x="198" y="67"/>
                  <a:pt x="192" y="109"/>
                  <a:pt x="186" y="144"/>
                </a:cubicBezTo>
                <a:cubicBezTo>
                  <a:pt x="193" y="161"/>
                  <a:pt x="183" y="174"/>
                  <a:pt x="176" y="188"/>
                </a:cubicBezTo>
                <a:cubicBezTo>
                  <a:pt x="170" y="188"/>
                  <a:pt x="165" y="190"/>
                  <a:pt x="161" y="186"/>
                </a:cubicBezTo>
                <a:cubicBezTo>
                  <a:pt x="157" y="182"/>
                  <a:pt x="163" y="166"/>
                  <a:pt x="165" y="158"/>
                </a:cubicBezTo>
                <a:cubicBezTo>
                  <a:pt x="168" y="145"/>
                  <a:pt x="169" y="136"/>
                  <a:pt x="172" y="129"/>
                </a:cubicBezTo>
                <a:cubicBezTo>
                  <a:pt x="173" y="101"/>
                  <a:pt x="178" y="74"/>
                  <a:pt x="178" y="46"/>
                </a:cubicBezTo>
                <a:cubicBezTo>
                  <a:pt x="144" y="89"/>
                  <a:pt x="113" y="131"/>
                  <a:pt x="85" y="176"/>
                </a:cubicBezTo>
                <a:cubicBezTo>
                  <a:pt x="76" y="190"/>
                  <a:pt x="68" y="206"/>
                  <a:pt x="57" y="218"/>
                </a:cubicBezTo>
                <a:cubicBezTo>
                  <a:pt x="56" y="219"/>
                  <a:pt x="59" y="220"/>
                  <a:pt x="57" y="222"/>
                </a:cubicBezTo>
                <a:cubicBezTo>
                  <a:pt x="44" y="236"/>
                  <a:pt x="35" y="272"/>
                  <a:pt x="20" y="286"/>
                </a:cubicBezTo>
                <a:cubicBezTo>
                  <a:pt x="16" y="289"/>
                  <a:pt x="5" y="292"/>
                  <a:pt x="0" y="282"/>
                </a:cubicBezTo>
                <a:cubicBezTo>
                  <a:pt x="16" y="268"/>
                  <a:pt x="23" y="247"/>
                  <a:pt x="34" y="227"/>
                </a:cubicBezTo>
                <a:cubicBezTo>
                  <a:pt x="40" y="217"/>
                  <a:pt x="48" y="208"/>
                  <a:pt x="54" y="198"/>
                </a:cubicBezTo>
                <a:cubicBezTo>
                  <a:pt x="80" y="155"/>
                  <a:pt x="107" y="111"/>
                  <a:pt x="138" y="74"/>
                </a:cubicBezTo>
                <a:cubicBezTo>
                  <a:pt x="146" y="60"/>
                  <a:pt x="159" y="46"/>
                  <a:pt x="171" y="30"/>
                </a:cubicBezTo>
                <a:cubicBezTo>
                  <a:pt x="143" y="39"/>
                  <a:pt x="107" y="71"/>
                  <a:pt x="74" y="93"/>
                </a:cubicBezTo>
                <a:cubicBezTo>
                  <a:pt x="68" y="92"/>
                  <a:pt x="65" y="91"/>
                  <a:pt x="60" y="85"/>
                </a:cubicBezTo>
                <a:cubicBezTo>
                  <a:pt x="65" y="77"/>
                  <a:pt x="74" y="74"/>
                  <a:pt x="80" y="69"/>
                </a:cubicBezTo>
                <a:cubicBezTo>
                  <a:pt x="105" y="51"/>
                  <a:pt x="125" y="29"/>
                  <a:pt x="156" y="15"/>
                </a:cubicBezTo>
                <a:cubicBezTo>
                  <a:pt x="159" y="13"/>
                  <a:pt x="158" y="12"/>
                  <a:pt x="162" y="15"/>
                </a:cubicBezTo>
                <a:cubicBezTo>
                  <a:pt x="165" y="7"/>
                  <a:pt x="173" y="9"/>
                  <a:pt x="182" y="8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000" tIns="0" rIns="0" bIns="0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73912" y="4749142"/>
            <a:ext cx="5094925" cy="7407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Общие профилактические мероприятия</a:t>
            </a:r>
            <a:endParaRPr lang="ru-RU" sz="1800" b="1" dirty="0" smtClean="0">
              <a:solidFill>
                <a:schemeClr val="accent5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450987" y="4754218"/>
            <a:ext cx="5094925" cy="7407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Аналитические мероприятия</a:t>
            </a:r>
            <a:endParaRPr lang="ru-RU" sz="1800" b="1" dirty="0" smtClean="0">
              <a:solidFill>
                <a:schemeClr val="accent5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3857" y="5893242"/>
            <a:ext cx="10872000" cy="602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accent5"/>
                </a:solidFill>
              </a:rPr>
              <a:t>Рекомендуется определить ответственного служащего (работника)</a:t>
            </a:r>
          </a:p>
          <a:p>
            <a:pPr algn="ctr"/>
            <a:r>
              <a:rPr lang="en-US" sz="1800" dirty="0" smtClean="0">
                <a:solidFill>
                  <a:schemeClr val="accent5"/>
                </a:solidFill>
              </a:rPr>
              <a:t>[</a:t>
            </a:r>
            <a:r>
              <a:rPr lang="ru-RU" sz="1800" dirty="0" smtClean="0">
                <a:solidFill>
                  <a:schemeClr val="accent5"/>
                </a:solidFill>
              </a:rPr>
              <a:t>локальная специализация</a:t>
            </a:r>
            <a:r>
              <a:rPr lang="en-US" sz="1800" dirty="0" smtClean="0">
                <a:solidFill>
                  <a:schemeClr val="accent5"/>
                </a:solidFill>
              </a:rPr>
              <a:t>]</a:t>
            </a:r>
            <a:endParaRPr lang="ru-RU" sz="1800" dirty="0">
              <a:solidFill>
                <a:schemeClr val="accent5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52303" y="569843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9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Определение перечня лиц в целях профилактики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5" y="2210020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Члены коллегиального органа по осуществлению закупок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30686" y="1636178"/>
            <a:ext cx="10154919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</a:rPr>
              <a:t>Руководитель заказчика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30685" y="2783862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Должностные лица контрактной службы или контрактный управляющий 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30685" y="3357704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Служащие (работники), заинтересованные в осуществлении закупки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30685" y="3931546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Иные лица, участвующие в осуществлении закупок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85800" y="172671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685800" y="230055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685800" y="287440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681993" y="344824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81993" y="402208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Нашивка 39"/>
          <p:cNvSpPr/>
          <p:nvPr/>
        </p:nvSpPr>
        <p:spPr>
          <a:xfrm rot="5400000">
            <a:off x="6053277" y="592892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9525" y="4932011"/>
            <a:ext cx="11240205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Включение в перечень декларантов (при наличии)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Общие профилактические мероприятия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5" y="2667143"/>
            <a:ext cx="10154920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Налаживание оптимальной коммуникаций в органе (организации)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30686" y="1636178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</a:rPr>
              <a:t>Повышение квалификации ответственного служащего (работника)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5593" y="25444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9363" y="156619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9363" y="271120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486025" y="3465575"/>
            <a:ext cx="0" cy="1655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495550" y="3800475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495550" y="4237007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86024" y="4679064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486025" y="5121121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905003" y="3614950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5"/>
                </a:solidFill>
              </a:rPr>
              <a:t>рабочий порядок (телефонная связь, электронная почта и проч.)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05003" y="4057007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5"/>
                </a:solidFill>
              </a:rPr>
              <a:t>официальный порядок (служебная переписка)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14404" y="4499064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5"/>
                </a:solidFill>
              </a:rPr>
              <a:t>участие в открытых процедурных мероприятиях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05002" y="4941121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5"/>
                </a:solidFill>
              </a:rPr>
              <a:t>иные способы</a:t>
            </a:r>
            <a:endParaRPr lang="ru-RU" sz="1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8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3" y="78171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профилактические мероприятия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630680" y="2954837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Подготовка типовых ситуаций личной заинтересованности в закупках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30681" y="1923872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Ежегодные (чаще) консультативно-методические совещания</a:t>
            </a:r>
            <a:endParaRPr lang="ru-RU" sz="1800" b="1" dirty="0">
              <a:solidFill>
                <a:schemeClr val="accent5"/>
              </a:solidFill>
              <a:ea typeface="Calibri" panose="020F050202020403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30681" y="3901381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Ежегодная </a:t>
            </a:r>
            <a:r>
              <a:rPr lang="ru-RU" sz="1800" b="1" u="sng" dirty="0" smtClean="0">
                <a:solidFill>
                  <a:schemeClr val="accent5"/>
                </a:solidFill>
                <a:ea typeface="Calibri" panose="020F0502020204030204" pitchFamily="34" charset="0"/>
              </a:rPr>
              <a:t>добровольная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 оценка знаний служащих (работников)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30681" y="4873404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Информирование служащих (работников) о практике привлечения к ответственности, в </a:t>
            </a:r>
            <a:r>
              <a:rPr lang="ru-RU" sz="1800" b="1" dirty="0" err="1" smtClean="0">
                <a:solidFill>
                  <a:schemeClr val="accent5"/>
                </a:solidFill>
                <a:ea typeface="Calibri" panose="020F0502020204030204" pitchFamily="34" charset="0"/>
              </a:rPr>
              <a:t>т.ч</a:t>
            </a:r>
            <a:r>
              <a:rPr lang="ru-RU" sz="1800" b="1" dirty="0" smtClean="0">
                <a:solidFill>
                  <a:schemeClr val="accent5"/>
                </a:solidFill>
                <a:ea typeface="Calibri" panose="020F0502020204030204" pitchFamily="34" charset="0"/>
              </a:rPr>
              <a:t>. в рамках органа (организации)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5588" y="283213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7487" y="382669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17488" y="4777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9358" y="197892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9358" y="299890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9358" y="395126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99358" y="488947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  <a:endParaRPr lang="ru-RU" sz="54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2" y="81369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Аналитические мероприятия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1332" y="1505597"/>
            <a:ext cx="11404269" cy="647053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accent5"/>
                </a:solidFill>
                <a:cs typeface="Times New Roman" pitchFamily="18" charset="0"/>
              </a:rPr>
              <a:t>Определение критериев выбора закупок для анализа</a:t>
            </a:r>
            <a:endParaRPr lang="ru-RU" sz="2000" b="1" dirty="0">
              <a:solidFill>
                <a:schemeClr val="accent5"/>
              </a:solidFill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30681" y="2760334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коррупционная емкость сферы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30682" y="2295396"/>
            <a:ext cx="10154919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</a:rPr>
              <a:t>размер НМЦК, цена контракта с единственным поставщиком, начальная сумма одной единицы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30681" y="3219327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частота заключения контракта с одним и тем же лицом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1" y="3683214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иные аспекты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681989" y="233193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681989" y="279814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681989" y="3255866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81989" y="371975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Нашивка 35"/>
          <p:cNvSpPr/>
          <p:nvPr/>
        </p:nvSpPr>
        <p:spPr>
          <a:xfrm rot="5400000">
            <a:off x="5995843" y="25951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7777" y="4653785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анализ всех заинтересованных служащих (работников) и всех участников закупки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9382" y="4635686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37777" y="5271734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анализ </a:t>
            </a:r>
            <a:r>
              <a:rPr lang="ru-RU" sz="1600" b="1" dirty="0">
                <a:solidFill>
                  <a:schemeClr val="accent5"/>
                </a:solidFill>
              </a:rPr>
              <a:t>всех заинтересованных служащих (</a:t>
            </a:r>
            <a:r>
              <a:rPr lang="ru-RU" sz="1600" b="1" dirty="0" smtClean="0">
                <a:solidFill>
                  <a:schemeClr val="accent5"/>
                </a:solidFill>
              </a:rPr>
              <a:t>работников</a:t>
            </a:r>
            <a:r>
              <a:rPr lang="ru-RU" sz="1600" b="1" dirty="0">
                <a:solidFill>
                  <a:schemeClr val="accent5"/>
                </a:solidFill>
              </a:rPr>
              <a:t>) и всех поставщиков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9382" y="5253635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37777" y="5891427"/>
            <a:ext cx="4867275" cy="755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выборочный анализ заинтересованных </a:t>
            </a:r>
            <a:r>
              <a:rPr lang="ru-RU" sz="1600" b="1" dirty="0">
                <a:solidFill>
                  <a:schemeClr val="accent5"/>
                </a:solidFill>
              </a:rPr>
              <a:t>служащих (</a:t>
            </a:r>
            <a:r>
              <a:rPr lang="ru-RU" sz="1600" b="1" dirty="0" smtClean="0">
                <a:solidFill>
                  <a:schemeClr val="accent5"/>
                </a:solidFill>
              </a:rPr>
              <a:t>работников</a:t>
            </a:r>
            <a:r>
              <a:rPr lang="ru-RU" sz="1600" b="1" dirty="0">
                <a:solidFill>
                  <a:schemeClr val="accent5"/>
                </a:solidFill>
              </a:rPr>
              <a:t>) и </a:t>
            </a:r>
            <a:r>
              <a:rPr lang="ru-RU" sz="1600" b="1" dirty="0" smtClean="0">
                <a:solidFill>
                  <a:schemeClr val="accent5"/>
                </a:solidFill>
              </a:rPr>
              <a:t>участников закупки с учетом критериев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9382" y="6023504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940317" y="4671884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в</a:t>
            </a:r>
            <a:r>
              <a:rPr lang="ru-RU" sz="1600" b="1" dirty="0" smtClean="0">
                <a:solidFill>
                  <a:schemeClr val="accent5"/>
                </a:solidFill>
              </a:rPr>
              <a:t>ыборочный анализ заинтересованных служащих (работников) и поставщиков с учетом критериев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01922" y="4653785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940317" y="5289831"/>
            <a:ext cx="4867275" cy="75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в</a:t>
            </a:r>
            <a:r>
              <a:rPr lang="ru-RU" sz="1600" b="1" dirty="0" smtClean="0">
                <a:solidFill>
                  <a:schemeClr val="accent5"/>
                </a:solidFill>
              </a:rPr>
              <a:t>ыборочный анализ заинтересованных служащих (работников) и поставщиков на основании поступившей информации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01922" y="5406221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940317" y="6141636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иные основания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01922" y="6123537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  <a:endParaRPr lang="ru-RU" sz="2800" dirty="0">
              <a:solidFill>
                <a:schemeClr val="accent4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23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5454</TotalTime>
  <Words>1426</Words>
  <Application>Microsoft Office PowerPoint</Application>
  <PresentationFormat>Широкоэкранный</PresentationFormat>
  <Paragraphs>255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Aharoni</vt:lpstr>
      <vt:lpstr>Arial</vt:lpstr>
      <vt:lpstr>Arial Black</vt:lpstr>
      <vt:lpstr>Bookman Old Style</vt:lpstr>
      <vt:lpstr>Calibri</vt:lpstr>
      <vt:lpstr>Calibri Light</vt:lpstr>
      <vt:lpstr>Ebrima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Тугучев Никита Максимович</cp:lastModifiedBy>
  <cp:revision>516</cp:revision>
  <cp:lastPrinted>2019-10-22T10:43:58Z</cp:lastPrinted>
  <dcterms:created xsi:type="dcterms:W3CDTF">2015-10-24T19:54:13Z</dcterms:created>
  <dcterms:modified xsi:type="dcterms:W3CDTF">2020-02-13T15:43:53Z</dcterms:modified>
</cp:coreProperties>
</file>